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avi"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9" r:id="rId24"/>
    <p:sldId id="278" r:id="rId25"/>
    <p:sldId id="279" r:id="rId26"/>
    <p:sldId id="280" r:id="rId27"/>
    <p:sldId id="281" r:id="rId28"/>
    <p:sldId id="282" r:id="rId29"/>
    <p:sldId id="283" r:id="rId30"/>
    <p:sldId id="284" r:id="rId31"/>
    <p:sldId id="285" r:id="rId32"/>
    <p:sldId id="287" r:id="rId33"/>
    <p:sldId id="288" r:id="rId34"/>
    <p:sldId id="290" r:id="rId35"/>
    <p:sldId id="291" r:id="rId36"/>
    <p:sldId id="292" r:id="rId37"/>
    <p:sldId id="294" r:id="rId38"/>
    <p:sldId id="293" r:id="rId39"/>
    <p:sldId id="299" r:id="rId40"/>
    <p:sldId id="322" r:id="rId41"/>
    <p:sldId id="295" r:id="rId42"/>
    <p:sldId id="296" r:id="rId43"/>
    <p:sldId id="297" r:id="rId44"/>
    <p:sldId id="298" r:id="rId45"/>
    <p:sldId id="300" r:id="rId46"/>
    <p:sldId id="301" r:id="rId47"/>
    <p:sldId id="302" r:id="rId48"/>
    <p:sldId id="303" r:id="rId49"/>
    <p:sldId id="304" r:id="rId50"/>
    <p:sldId id="323" r:id="rId51"/>
    <p:sldId id="305" r:id="rId52"/>
    <p:sldId id="306" r:id="rId53"/>
    <p:sldId id="308" r:id="rId54"/>
    <p:sldId id="307" r:id="rId55"/>
    <p:sldId id="309" r:id="rId56"/>
    <p:sldId id="310" r:id="rId57"/>
    <p:sldId id="311" r:id="rId58"/>
    <p:sldId id="312" r:id="rId59"/>
    <p:sldId id="313" r:id="rId60"/>
    <p:sldId id="314" r:id="rId61"/>
    <p:sldId id="315" r:id="rId62"/>
    <p:sldId id="321" r:id="rId63"/>
    <p:sldId id="316" r:id="rId64"/>
    <p:sldId id="317" r:id="rId65"/>
    <p:sldId id="318" r:id="rId66"/>
    <p:sldId id="319" r:id="rId67"/>
    <p:sldId id="320" r:id="rId68"/>
  </p:sldIdLst>
  <p:sldSz cx="9144000" cy="6858000" type="screen4x3"/>
  <p:notesSz cx="6858000" cy="9144000"/>
  <p:defaultTextStyle>
    <a:defPPr>
      <a:defRPr lang="en-US"/>
    </a:defPPr>
    <a:lvl1pPr algn="l" rtl="0" fontAlgn="base">
      <a:spcBef>
        <a:spcPct val="0"/>
      </a:spcBef>
      <a:spcAft>
        <a:spcPct val="0"/>
      </a:spcAft>
      <a:buClr>
        <a:schemeClr val="tx2"/>
      </a:buClr>
      <a:buSzPct val="95000"/>
      <a:buFont typeface="Wingdings" charset="0"/>
      <a:buChar char=""/>
      <a:defRPr sz="2600" kern="1200">
        <a:solidFill>
          <a:schemeClr val="tx1"/>
        </a:solidFill>
        <a:latin typeface="Arial" charset="0"/>
        <a:ea typeface="ヒラギノ角ゴ Pro W3" charset="0"/>
        <a:cs typeface="ヒラギノ角ゴ Pro W3" charset="0"/>
      </a:defRPr>
    </a:lvl1pPr>
    <a:lvl2pPr marL="457200" algn="l" rtl="0" fontAlgn="base">
      <a:spcBef>
        <a:spcPct val="0"/>
      </a:spcBef>
      <a:spcAft>
        <a:spcPct val="0"/>
      </a:spcAft>
      <a:buClr>
        <a:schemeClr val="tx2"/>
      </a:buClr>
      <a:buSzPct val="95000"/>
      <a:buFont typeface="Wingdings" charset="0"/>
      <a:buChar char=""/>
      <a:defRPr sz="2600" kern="1200">
        <a:solidFill>
          <a:schemeClr val="tx1"/>
        </a:solidFill>
        <a:latin typeface="Arial" charset="0"/>
        <a:ea typeface="ヒラギノ角ゴ Pro W3" charset="0"/>
        <a:cs typeface="ヒラギノ角ゴ Pro W3" charset="0"/>
      </a:defRPr>
    </a:lvl2pPr>
    <a:lvl3pPr marL="914400" algn="l" rtl="0" fontAlgn="base">
      <a:spcBef>
        <a:spcPct val="0"/>
      </a:spcBef>
      <a:spcAft>
        <a:spcPct val="0"/>
      </a:spcAft>
      <a:buClr>
        <a:schemeClr val="tx2"/>
      </a:buClr>
      <a:buSzPct val="95000"/>
      <a:buFont typeface="Wingdings" charset="0"/>
      <a:buChar char=""/>
      <a:defRPr sz="2600" kern="1200">
        <a:solidFill>
          <a:schemeClr val="tx1"/>
        </a:solidFill>
        <a:latin typeface="Arial" charset="0"/>
        <a:ea typeface="ヒラギノ角ゴ Pro W3" charset="0"/>
        <a:cs typeface="ヒラギノ角ゴ Pro W3" charset="0"/>
      </a:defRPr>
    </a:lvl3pPr>
    <a:lvl4pPr marL="1371600" algn="l" rtl="0" fontAlgn="base">
      <a:spcBef>
        <a:spcPct val="0"/>
      </a:spcBef>
      <a:spcAft>
        <a:spcPct val="0"/>
      </a:spcAft>
      <a:buClr>
        <a:schemeClr val="tx2"/>
      </a:buClr>
      <a:buSzPct val="95000"/>
      <a:buFont typeface="Wingdings" charset="0"/>
      <a:buChar char=""/>
      <a:defRPr sz="2600" kern="1200">
        <a:solidFill>
          <a:schemeClr val="tx1"/>
        </a:solidFill>
        <a:latin typeface="Arial" charset="0"/>
        <a:ea typeface="ヒラギノ角ゴ Pro W3" charset="0"/>
        <a:cs typeface="ヒラギノ角ゴ Pro W3" charset="0"/>
      </a:defRPr>
    </a:lvl4pPr>
    <a:lvl5pPr marL="1828800" algn="l" rtl="0" fontAlgn="base">
      <a:spcBef>
        <a:spcPct val="0"/>
      </a:spcBef>
      <a:spcAft>
        <a:spcPct val="0"/>
      </a:spcAft>
      <a:buClr>
        <a:schemeClr val="tx2"/>
      </a:buClr>
      <a:buSzPct val="95000"/>
      <a:buFont typeface="Wingdings" charset="0"/>
      <a:buChar char=""/>
      <a:defRPr sz="26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6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6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6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600" kern="1200">
        <a:solidFill>
          <a:schemeClr val="tx1"/>
        </a:solidFill>
        <a:latin typeface="Arial" charset="0"/>
        <a:ea typeface="ヒラギノ角ゴ Pro W3" charset="0"/>
        <a:cs typeface="ヒラギノ角ゴ Pro W3"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87" autoAdjust="0"/>
    <p:restoredTop sz="94660"/>
  </p:normalViewPr>
  <p:slideViewPr>
    <p:cSldViewPr>
      <p:cViewPr>
        <p:scale>
          <a:sx n="100" d="100"/>
          <a:sy n="100" d="100"/>
        </p:scale>
        <p:origin x="-3256" y="-14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32" d="100"/>
          <a:sy n="132" d="100"/>
        </p:scale>
        <p:origin x="-367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ClrTx/>
              <a:buSzTx/>
              <a:buFontTx/>
              <a:buNone/>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buClrTx/>
              <a:buSzTx/>
              <a:buFontTx/>
              <a:buNone/>
              <a:defRPr sz="1200">
                <a:latin typeface="Calibri" charset="0"/>
              </a:defRPr>
            </a:lvl1pPr>
          </a:lstStyle>
          <a:p>
            <a:fld id="{F529E04B-01D1-1542-BEB4-8852252D0C7F}" type="datetime1">
              <a:rPr lang="en-US"/>
              <a:pPr/>
              <a:t>5/14/12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ClrTx/>
              <a:buSzTx/>
              <a:buFontTx/>
              <a:buNone/>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buClrTx/>
              <a:buSzTx/>
              <a:buFontTx/>
              <a:buNone/>
              <a:defRPr sz="1200">
                <a:latin typeface="Calibri" charset="0"/>
              </a:defRPr>
            </a:lvl1pPr>
          </a:lstStyle>
          <a:p>
            <a:fld id="{3A6A88B8-852C-9142-BBB9-7C4C0D6CAF29}" type="slidenum">
              <a:rPr lang="en-US"/>
              <a:pPr/>
              <a:t>‹#›</a:t>
            </a:fld>
            <a:endParaRPr lang="en-US"/>
          </a:p>
        </p:txBody>
      </p:sp>
    </p:spTree>
    <p:extLst>
      <p:ext uri="{BB962C8B-B14F-4D97-AF65-F5344CB8AC3E}">
        <p14:creationId xmlns:p14="http://schemas.microsoft.com/office/powerpoint/2010/main" val="3799609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itchFamily="-109" charset="-128"/>
        <a:cs typeface="ＭＳ Ｐゴシック" pitchFamily="-109"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0"/>
      </a:defRPr>
    </a:lvl2pPr>
    <a:lvl3pPr marL="914400" algn="l" rtl="0" eaLnBrk="0" fontAlgn="base" hangingPunct="0">
      <a:spcBef>
        <a:spcPct val="30000"/>
      </a:spcBef>
      <a:spcAft>
        <a:spcPct val="0"/>
      </a:spcAft>
      <a:defRPr sz="1200" kern="1200">
        <a:solidFill>
          <a:schemeClr val="tx1"/>
        </a:solidFill>
        <a:latin typeface="+mn-lt"/>
        <a:ea typeface="ヒラギノ角ゴ Pro W3" pitchFamily="-1" charset="-128"/>
        <a:cs typeface="ヒラギノ角ゴ Pro W3" pitchFamily="-1" charset="-128"/>
      </a:defRPr>
    </a:lvl3pPr>
    <a:lvl4pPr marL="1371600" algn="l" rtl="0" eaLnBrk="0" fontAlgn="base" hangingPunct="0">
      <a:spcBef>
        <a:spcPct val="30000"/>
      </a:spcBef>
      <a:spcAft>
        <a:spcPct val="0"/>
      </a:spcAft>
      <a:defRPr sz="1200" kern="1200">
        <a:solidFill>
          <a:schemeClr val="tx1"/>
        </a:solidFill>
        <a:latin typeface="+mn-lt"/>
        <a:ea typeface="ヒラギノ角ゴ Pro W3" pitchFamily="-1" charset="-128"/>
        <a:cs typeface="+mn-cs"/>
      </a:defRPr>
    </a:lvl4pPr>
    <a:lvl5pPr marL="1828800" algn="l" rtl="0" eaLnBrk="0" fontAlgn="base" hangingPunct="0">
      <a:spcBef>
        <a:spcPct val="30000"/>
      </a:spcBef>
      <a:spcAft>
        <a:spcPct val="0"/>
      </a:spcAft>
      <a:defRPr sz="1200" kern="1200">
        <a:solidFill>
          <a:schemeClr val="tx1"/>
        </a:solidFill>
        <a:latin typeface="+mn-lt"/>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1E498A80-A973-1B4E-9D40-99D47E6C4444}" type="slidenum">
              <a:rPr lang="en-US" sz="1200">
                <a:latin typeface="Calibri" charset="0"/>
              </a:rPr>
              <a:pPr eaLnBrk="1" hangingPunct="1"/>
              <a:t>1</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We know some of these techniques can be harmful or unsustainable.  Unintended exposure to people, animals and non-target insects will become a greater concern as new scientific data is developed on long-term exposure to pesticides.</a:t>
            </a:r>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684D93E7-8739-484B-A37A-44F273D54C64}" type="slidenum">
              <a:rPr lang="en-US" sz="1200">
                <a:latin typeface="Calibri" charset="0"/>
              </a:rPr>
              <a:pPr eaLnBrk="1" hangingPunct="1"/>
              <a:t>10</a:t>
            </a:fld>
            <a:endParaRPr lang="en-US" sz="120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836C9CBF-5CD9-1140-A533-4F6C5AF50FD4}"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60E3C440-C9AE-2A48-A023-01DA6EB6A996}" type="slidenum">
              <a:rPr lang="en-US" sz="1200">
                <a:latin typeface="Calibri" charset="0"/>
              </a:rPr>
              <a:pPr eaLnBrk="1" hangingPunct="1"/>
              <a:t>12</a:t>
            </a:fld>
            <a:endParaRPr lang="en-US" sz="1200">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D3C32213-D32B-D84D-A620-053F33323B5C}" type="slidenum">
              <a:rPr lang="en-US" sz="1200">
                <a:latin typeface="Calibri" charset="0"/>
              </a:rPr>
              <a:pPr eaLnBrk="1" hangingPunct="1"/>
              <a:t>13</a:t>
            </a:fld>
            <a:endParaRPr lang="en-US" sz="1200">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6A91ED2-F9BA-4F4D-B313-108F7786640E}" type="slidenum">
              <a:rPr lang="en-US" sz="1200">
                <a:latin typeface="Calibri" charset="0"/>
              </a:rPr>
              <a:pPr eaLnBrk="1" hangingPunct="1"/>
              <a:t>14</a:t>
            </a:fld>
            <a:endParaRPr lang="en-US" sz="1200">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D3931AC-B565-F845-B107-E3585B37A20C}" type="slidenum">
              <a:rPr lang="en-US" sz="1200">
                <a:latin typeface="Calibri" charset="0"/>
              </a:rPr>
              <a:pPr eaLnBrk="1" hangingPunct="1"/>
              <a:t>15</a:t>
            </a:fld>
            <a:endParaRPr lang="en-US" sz="1200">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70B4E20-15A4-414E-928F-B808266F5091}" type="slidenum">
              <a:rPr lang="en-US" sz="1200">
                <a:latin typeface="Calibri" charset="0"/>
              </a:rPr>
              <a:pPr eaLnBrk="1" hangingPunct="1"/>
              <a:t>16</a:t>
            </a:fld>
            <a:endParaRPr lang="en-US" sz="1200">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22A837F-646C-3247-8E71-632631243070}" type="slidenum">
              <a:rPr lang="en-US" sz="1200">
                <a:latin typeface="Calibri" charset="0"/>
              </a:rPr>
              <a:pPr eaLnBrk="1" hangingPunct="1"/>
              <a:t>17</a:t>
            </a:fld>
            <a:endParaRPr lang="en-US" sz="120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6976F6CB-5962-0C4E-9C6F-878D8E35B119}" type="slidenum">
              <a:rPr lang="en-US" sz="1200">
                <a:latin typeface="Calibri" charset="0"/>
              </a:rPr>
              <a:pPr eaLnBrk="1" hangingPunct="1"/>
              <a:t>18</a:t>
            </a:fld>
            <a:endParaRPr lang="en-US" sz="120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C35BACD3-A7AE-7D40-87FF-8B97A51F36E6}" type="slidenum">
              <a:rPr lang="en-US" sz="1200">
                <a:latin typeface="Calibri" charset="0"/>
              </a:rPr>
              <a:pPr eaLnBrk="1" hangingPunct="1"/>
              <a:t>19</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7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9276B28E-57FF-2B4D-8842-8771E1C5C523}" type="slidenum">
              <a:rPr lang="en-US" sz="1200">
                <a:latin typeface="Calibri" charset="0"/>
              </a:rPr>
              <a:pPr eaLnBrk="1" hangingPunct="1"/>
              <a:t>2</a:t>
            </a:fld>
            <a:endParaRPr lang="en-US" sz="120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12042596-3A5D-2C45-BD8E-29DA3FBEE197}" type="slidenum">
              <a:rPr lang="en-US" sz="1200">
                <a:latin typeface="Calibri" charset="0"/>
              </a:rPr>
              <a:pPr eaLnBrk="1" hangingPunct="1"/>
              <a:t>20</a:t>
            </a:fld>
            <a:endParaRPr lang="en-US" sz="1200">
              <a:latin typeface="Calibri"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61F0BBD3-370B-7645-824D-2F5D911A120D}" type="slidenum">
              <a:rPr lang="en-US" sz="1200">
                <a:latin typeface="Calibri" charset="0"/>
              </a:rPr>
              <a:pPr eaLnBrk="1" hangingPunct="1"/>
              <a:t>21</a:t>
            </a:fld>
            <a:endParaRPr lang="en-US" sz="1200">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9FCFC00-FBDA-B24E-85D5-63A0EE816F75}" type="slidenum">
              <a:rPr lang="en-US" sz="1200">
                <a:latin typeface="Calibri" charset="0"/>
              </a:rPr>
              <a:pPr eaLnBrk="1" hangingPunct="1"/>
              <a:t>22</a:t>
            </a:fld>
            <a:endParaRPr lang="en-US" sz="120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1E65D6F9-C84D-0A4B-A160-A06B2828502F}" type="slidenum">
              <a:rPr lang="en-US" sz="1200">
                <a:latin typeface="Calibri" charset="0"/>
              </a:rPr>
              <a:pPr eaLnBrk="1" hangingPunct="1"/>
              <a:t>23</a:t>
            </a:fld>
            <a:endParaRPr lang="en-US" sz="12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16A9537D-4415-6040-B2D1-043A300D1884}" type="slidenum">
              <a:rPr lang="en-US" sz="1200">
                <a:latin typeface="Calibri" charset="0"/>
              </a:rPr>
              <a:pPr eaLnBrk="1" hangingPunct="1"/>
              <a:t>24</a:t>
            </a:fld>
            <a:endParaRPr lang="en-US" sz="1200">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D292B890-8186-E549-B6DC-B1B54681DE97}" type="slidenum">
              <a:rPr lang="en-US" sz="1200">
                <a:latin typeface="Calibri" charset="0"/>
              </a:rPr>
              <a:pPr eaLnBrk="1" hangingPunct="1"/>
              <a:t>25</a:t>
            </a:fld>
            <a:endParaRPr lang="en-US" sz="1200">
              <a:latin typeface="Calibri"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7177CB92-956A-524D-9BC3-666C14E935A1}" type="slidenum">
              <a:rPr lang="en-US" sz="1200">
                <a:latin typeface="Calibri" charset="0"/>
              </a:rPr>
              <a:pPr eaLnBrk="1" hangingPunct="1"/>
              <a:t>26</a:t>
            </a:fld>
            <a:endParaRPr lang="en-US" sz="1200">
              <a:latin typeface="Calibri"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Much of what we know about controlling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super colonies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ants control come from research in Citrus and Vineyard</a:t>
            </a:r>
          </a:p>
          <a:p>
            <a:pPr eaLnBrk="1" hangingPunct="1">
              <a:spcBef>
                <a:spcPct val="0"/>
              </a:spcBef>
            </a:pPr>
            <a:endParaRPr lang="en-US">
              <a:latin typeface="Calibri" charset="0"/>
              <a:ea typeface="ＭＳ Ｐゴシック" charset="0"/>
              <a:cs typeface="ＭＳ Ｐゴシック" charset="0"/>
            </a:endParaRP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768E52B6-12B5-A040-A179-315B0F0AA7C0}" type="slidenum">
              <a:rPr lang="en-US" sz="1200">
                <a:latin typeface="Calibri" charset="0"/>
              </a:rPr>
              <a:pPr eaLnBrk="1" hangingPunct="1"/>
              <a:t>27</a:t>
            </a:fld>
            <a:endParaRPr lang="en-US" sz="1200">
              <a:latin typeface="Calibri"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Much of what we know about controlling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super colonies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ants control come from research in Citrus and Vineyard</a:t>
            </a:r>
          </a:p>
          <a:p>
            <a:pPr eaLnBrk="1" hangingPunct="1">
              <a:spcBef>
                <a:spcPct val="0"/>
              </a:spcBef>
            </a:pPr>
            <a:endParaRPr lang="en-US">
              <a:latin typeface="Calibri" charset="0"/>
              <a:ea typeface="ＭＳ Ｐゴシック" charset="0"/>
              <a:cs typeface="ＭＳ Ｐゴシック" charset="0"/>
            </a:endParaRPr>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C4EBE85-7DE0-BF49-8689-710731BDD959}" type="slidenum">
              <a:rPr lang="en-US" sz="1200">
                <a:latin typeface="Calibri" charset="0"/>
              </a:rPr>
              <a:pPr eaLnBrk="1" hangingPunct="1"/>
              <a:t>28</a:t>
            </a:fld>
            <a:endParaRPr lang="en-US" sz="1200">
              <a:latin typeface="Calibri"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Much of what we know about controlling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super colonies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ants control come from research in Citrus and Vineyard</a:t>
            </a:r>
          </a:p>
          <a:p>
            <a:pPr eaLnBrk="1" hangingPunct="1">
              <a:spcBef>
                <a:spcPct val="0"/>
              </a:spcBef>
            </a:pPr>
            <a:endParaRPr lang="en-US">
              <a:latin typeface="Calibri" charset="0"/>
              <a:ea typeface="ＭＳ Ｐゴシック" charset="0"/>
              <a:cs typeface="ＭＳ Ｐゴシック" charset="0"/>
            </a:endParaRP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F80FD122-1F45-9147-A94E-1E45AB55C7DF}" type="slidenum">
              <a:rPr lang="en-US" sz="1200">
                <a:latin typeface="Calibri" charset="0"/>
              </a:rPr>
              <a:pPr eaLnBrk="1" hangingPunct="1"/>
              <a:t>29</a:t>
            </a:fld>
            <a:endParaRPr lang="en-US" sz="1200">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C0DCB656-A91B-8F43-99F0-508FC470AE74}" type="slidenum">
              <a:rPr lang="en-US" sz="1200">
                <a:latin typeface="Calibri" charset="0"/>
              </a:rPr>
              <a:pPr eaLnBrk="1" hangingPunct="1"/>
              <a:t>3</a:t>
            </a:fld>
            <a:endParaRPr lang="en-US" sz="1200">
              <a:latin typeface="Calibri"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Much of what we know about controlling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super colonies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ants control come from research in Citrus and Vineyard</a:t>
            </a:r>
          </a:p>
          <a:p>
            <a:pPr eaLnBrk="1" hangingPunct="1">
              <a:spcBef>
                <a:spcPct val="0"/>
              </a:spcBef>
            </a:pPr>
            <a:endParaRPr lang="en-US">
              <a:latin typeface="Calibri" charset="0"/>
              <a:ea typeface="ＭＳ Ｐゴシック" charset="0"/>
              <a:cs typeface="ＭＳ Ｐゴシック" charset="0"/>
            </a:endParaRPr>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44BF0776-0CAF-1D49-8A58-36DEC81AFB2F}" type="slidenum">
              <a:rPr lang="en-US" sz="1200">
                <a:latin typeface="Calibri" charset="0"/>
              </a:rPr>
              <a:pPr eaLnBrk="1" hangingPunct="1"/>
              <a:t>30</a:t>
            </a:fld>
            <a:endParaRPr lang="en-US" sz="1200">
              <a:latin typeface="Calibri"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Much of what we know about controlling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super colonies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of ants control come from research in Citrus and Vineyard</a:t>
            </a:r>
          </a:p>
          <a:p>
            <a:pPr eaLnBrk="1" hangingPunct="1">
              <a:spcBef>
                <a:spcPct val="0"/>
              </a:spcBef>
            </a:pPr>
            <a:endParaRPr lang="en-US">
              <a:latin typeface="Calibri" charset="0"/>
              <a:ea typeface="ＭＳ Ｐゴシック" charset="0"/>
              <a:cs typeface="ＭＳ Ｐゴシック" charset="0"/>
            </a:endParaRP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CE4D6F43-7758-494E-BED2-C14D912A882E}" type="slidenum">
              <a:rPr lang="en-US" sz="1200">
                <a:latin typeface="Calibri" charset="0"/>
              </a:rPr>
              <a:pPr eaLnBrk="1" hangingPunct="1"/>
              <a:t>31</a:t>
            </a:fld>
            <a:endParaRPr lang="en-US" sz="1200">
              <a:latin typeface="Calibri"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4F3841DA-67CE-C046-BFE9-EA7438DECB68}" type="slidenum">
              <a:rPr lang="en-US" sz="1200">
                <a:latin typeface="Calibri" charset="0"/>
              </a:rPr>
              <a:pPr eaLnBrk="1" hangingPunct="1"/>
              <a:t>32</a:t>
            </a:fld>
            <a:endParaRPr lang="en-US" sz="1200">
              <a:latin typeface="Calibri"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87707A39-2341-1B4E-BF03-D8715D2714E6}" type="slidenum">
              <a:rPr lang="en-US" sz="1200">
                <a:latin typeface="Calibri" charset="0"/>
              </a:rPr>
              <a:pPr eaLnBrk="1" hangingPunct="1"/>
              <a:t>33</a:t>
            </a:fld>
            <a:endParaRPr lang="en-US" sz="1200">
              <a:latin typeface="Calibri"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A931FCC6-08D9-6B4E-9420-1DCA727E5E6F}" type="slidenum">
              <a:rPr lang="en-US" sz="1200">
                <a:latin typeface="Calibri" charset="0"/>
              </a:rPr>
              <a:pPr eaLnBrk="1" hangingPunct="1"/>
              <a:t>34</a:t>
            </a:fld>
            <a:endParaRPr lang="en-US" sz="1200">
              <a:latin typeface="Calibri"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F5C5FF4A-5E9F-864A-8A93-82479EAEE335}" type="slidenum">
              <a:rPr lang="en-US" sz="1200">
                <a:latin typeface="Calibri" charset="0"/>
              </a:rPr>
              <a:pPr eaLnBrk="1" hangingPunct="1"/>
              <a:t>35</a:t>
            </a:fld>
            <a:endParaRPr lang="en-US" sz="1200">
              <a:latin typeface="Calibri"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5D63E2CB-FC4C-4443-91FC-93352279DAA6}" type="slidenum">
              <a:rPr lang="en-US" sz="1200">
                <a:latin typeface="Calibri" charset="0"/>
              </a:rPr>
              <a:pPr eaLnBrk="1" hangingPunct="1"/>
              <a:t>36</a:t>
            </a:fld>
            <a:endParaRPr lang="en-US" sz="1200">
              <a:latin typeface="Calibri"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BE5C7400-158B-614F-B158-C0F099B64083}" type="slidenum">
              <a:rPr lang="en-US" sz="1200">
                <a:latin typeface="Calibri" charset="0"/>
              </a:rPr>
              <a:pPr eaLnBrk="1" hangingPunct="1"/>
              <a:t>37</a:t>
            </a:fld>
            <a:endParaRPr lang="en-US" sz="1200">
              <a:latin typeface="Calibri"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CD9369F5-01ED-324C-8EED-41BE6871112C}" type="slidenum">
              <a:rPr lang="en-US" sz="1200">
                <a:latin typeface="Calibri" charset="0"/>
              </a:rPr>
              <a:pPr eaLnBrk="1" hangingPunct="1"/>
              <a:t>38</a:t>
            </a:fld>
            <a:endParaRPr lang="en-US" sz="1200">
              <a:latin typeface="Calibri"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AC75CE49-5EF9-6D44-9C76-ADF0BCD29D36}" type="slidenum">
              <a:rPr lang="en-US" sz="1200">
                <a:latin typeface="Calibri" charset="0"/>
              </a:rPr>
              <a:pPr eaLnBrk="1" hangingPunct="1"/>
              <a:t>39</a:t>
            </a:fld>
            <a:endParaRPr lang="en-US" sz="120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EC1E01D-CC76-B14D-B695-B617B95A71E5}" type="slidenum">
              <a:rPr lang="en-US" sz="1200">
                <a:latin typeface="Calibri" charset="0"/>
              </a:rPr>
              <a:pPr eaLnBrk="1" hangingPunct="1"/>
              <a:t>4</a:t>
            </a:fld>
            <a:endParaRPr lang="en-US" sz="1200">
              <a:latin typeface="Calibri"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9523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r" eaLnBrk="1" hangingPunct="1">
              <a:buClrTx/>
              <a:buSzTx/>
              <a:buFontTx/>
              <a:buNone/>
            </a:pPr>
            <a:fld id="{988955BB-0A1E-2D4B-ABE6-2794BA1E6291}" type="slidenum">
              <a:rPr lang="en-US" sz="1200">
                <a:latin typeface="Calibri" charset="0"/>
              </a:rPr>
              <a:pPr algn="r" eaLnBrk="1" hangingPunct="1">
                <a:buClrTx/>
                <a:buSzTx/>
                <a:buFontTx/>
                <a:buNone/>
              </a:pPr>
              <a:t>40</a:t>
            </a:fld>
            <a:endParaRPr lang="en-US" sz="1200">
              <a:latin typeface="Calibri"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B12D4B89-6146-EB4C-81EE-D9A42AC8AC9A}" type="slidenum">
              <a:rPr lang="en-US" sz="1200">
                <a:latin typeface="Calibri" charset="0"/>
              </a:rPr>
              <a:pPr eaLnBrk="1" hangingPunct="1"/>
              <a:t>41</a:t>
            </a:fld>
            <a:endParaRPr lang="en-US" sz="1200">
              <a:latin typeface="Calibri"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0ED09DB5-F9FD-514C-AA10-F4DD798DE9C5}" type="slidenum">
              <a:rPr lang="en-US" sz="1200">
                <a:latin typeface="Calibri" charset="0"/>
              </a:rPr>
              <a:pPr eaLnBrk="1" hangingPunct="1"/>
              <a:t>42</a:t>
            </a:fld>
            <a:endParaRPr lang="en-US" sz="1200">
              <a:latin typeface="Calibri"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512C843-E764-A444-9442-7ED26288B0BF}" type="slidenum">
              <a:rPr lang="en-US" sz="1200">
                <a:latin typeface="Calibri" charset="0"/>
              </a:rPr>
              <a:pPr eaLnBrk="1" hangingPunct="1"/>
              <a:t>43</a:t>
            </a:fld>
            <a:endParaRPr lang="en-US" sz="1200">
              <a:latin typeface="Calibri"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FF66D130-02D0-CA47-9500-7CD397A77576}" type="slidenum">
              <a:rPr lang="en-US" sz="1200">
                <a:latin typeface="Calibri" charset="0"/>
              </a:rPr>
              <a:pPr eaLnBrk="1" hangingPunct="1"/>
              <a:t>44</a:t>
            </a:fld>
            <a:endParaRPr lang="en-US" sz="1200">
              <a:latin typeface="Calibri"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5ED3C68A-0572-3B4B-8031-468F033F8255}" type="slidenum">
              <a:rPr lang="en-US" sz="1200">
                <a:latin typeface="Calibri" charset="0"/>
              </a:rPr>
              <a:pPr eaLnBrk="1" hangingPunct="1"/>
              <a:t>45</a:t>
            </a:fld>
            <a:endParaRPr lang="en-US" sz="1200">
              <a:latin typeface="Calibri"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F9A9C19-0A14-9442-8780-ABCC4BC36BEE}" type="slidenum">
              <a:rPr lang="en-US" sz="1200">
                <a:latin typeface="Calibri" charset="0"/>
              </a:rPr>
              <a:pPr eaLnBrk="1" hangingPunct="1"/>
              <a:t>46</a:t>
            </a:fld>
            <a:endParaRPr lang="en-US" sz="1200">
              <a:latin typeface="Calibri"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530352A7-03A3-BE4C-A8A6-5268ECC143EB}" type="slidenum">
              <a:rPr lang="en-US" sz="1200">
                <a:latin typeface="Calibri" charset="0"/>
              </a:rPr>
              <a:pPr eaLnBrk="1" hangingPunct="1"/>
              <a:t>47</a:t>
            </a:fld>
            <a:endParaRPr lang="en-US" sz="1200">
              <a:latin typeface="Calibri"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570D69E7-DACA-344B-9894-7EE77FFEB7C3}" type="slidenum">
              <a:rPr lang="en-US" sz="1200">
                <a:latin typeface="Calibri" charset="0"/>
              </a:rPr>
              <a:pPr eaLnBrk="1" hangingPunct="1"/>
              <a:t>48</a:t>
            </a:fld>
            <a:endParaRPr lang="en-US" sz="1200">
              <a:latin typeface="Calibri"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AF4B77D9-9F41-C54F-AD8E-6976B2800792}" type="slidenum">
              <a:rPr lang="en-US" sz="1200">
                <a:latin typeface="Calibri" charset="0"/>
              </a:rPr>
              <a:pPr eaLnBrk="1" hangingPunct="1"/>
              <a:t>49</a:t>
            </a:fld>
            <a:endParaRPr lang="en-US" sz="120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EBC31DCA-A6E6-A34E-AE8A-6AB8E438D624}" type="slidenum">
              <a:rPr lang="en-US" sz="1200">
                <a:latin typeface="Calibri" charset="0"/>
              </a:rPr>
              <a:pPr eaLnBrk="1" hangingPunct="1"/>
              <a:t>5</a:t>
            </a:fld>
            <a:endParaRPr lang="en-US" sz="1200">
              <a:latin typeface="Calibri"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157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r" eaLnBrk="1" hangingPunct="1">
              <a:buClrTx/>
              <a:buSzTx/>
              <a:buFontTx/>
              <a:buNone/>
            </a:pPr>
            <a:fld id="{43BD02B7-D80E-5343-93D5-42C59E9631DC}" type="slidenum">
              <a:rPr lang="en-US" sz="1200">
                <a:latin typeface="Calibri" charset="0"/>
              </a:rPr>
              <a:pPr algn="r" eaLnBrk="1" hangingPunct="1">
                <a:buClrTx/>
                <a:buSzTx/>
                <a:buFontTx/>
                <a:buNone/>
              </a:pPr>
              <a:t>50</a:t>
            </a:fld>
            <a:endParaRPr lang="en-US" sz="1200">
              <a:latin typeface="Calibri"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F83A0BF4-1A59-B54F-87BE-E3D013D443EB}" type="slidenum">
              <a:rPr lang="en-US" sz="1200">
                <a:latin typeface="Calibri" charset="0"/>
              </a:rPr>
              <a:pPr eaLnBrk="1" hangingPunct="1"/>
              <a:t>51</a:t>
            </a:fld>
            <a:endParaRPr lang="en-US" sz="1200">
              <a:latin typeface="Calibri"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9D68A20-7B13-E946-9294-2E67DEE3E93E}" type="slidenum">
              <a:rPr lang="en-US" sz="1200">
                <a:latin typeface="Calibri" charset="0"/>
              </a:rPr>
              <a:pPr eaLnBrk="1" hangingPunct="1"/>
              <a:t>52</a:t>
            </a:fld>
            <a:endParaRPr lang="en-US" sz="1200">
              <a:latin typeface="Calibri"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03AC0050-C9D0-9345-87B9-537CDB052631}" type="slidenum">
              <a:rPr lang="en-US" sz="1200">
                <a:latin typeface="Calibri" charset="0"/>
              </a:rPr>
              <a:pPr eaLnBrk="1" hangingPunct="1"/>
              <a:t>53</a:t>
            </a:fld>
            <a:endParaRPr lang="en-US" sz="1200">
              <a:latin typeface="Calibri"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23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07762B75-E89D-2545-803F-8C745B7E8CEE}" type="slidenum">
              <a:rPr lang="en-US" sz="1200">
                <a:latin typeface="Calibri" charset="0"/>
              </a:rPr>
              <a:pPr eaLnBrk="1" hangingPunct="1"/>
              <a:t>54</a:t>
            </a:fld>
            <a:endParaRPr lang="en-US" sz="1200">
              <a:latin typeface="Calibri"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It has been documented that foragers will share up to 50% of the food they collect with the colony, so the bait in one station could result in 2.6 million or more ants receiving the bait. Undoubtedly, many of these feedings will be repeat feedings of the foragers, but it is still a lot of ants receiving the bait.</a:t>
            </a:r>
          </a:p>
        </p:txBody>
      </p:sp>
      <p:sp>
        <p:nvSpPr>
          <p:cNvPr id="125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F29C9FAC-FFA6-B64D-95BC-0C91315E4C1E}" type="slidenum">
              <a:rPr lang="en-US" sz="1200">
                <a:latin typeface="Calibri" charset="0"/>
              </a:rPr>
              <a:pPr eaLnBrk="1" hangingPunct="1"/>
              <a:t>55</a:t>
            </a:fld>
            <a:endParaRPr lang="en-US" sz="1200">
              <a:latin typeface="Calibri"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28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389164A-5242-9546-BAC9-C1622741FBF5}" type="slidenum">
              <a:rPr lang="en-US" sz="1200">
                <a:latin typeface="Calibri" charset="0"/>
              </a:rPr>
              <a:pPr eaLnBrk="1" hangingPunct="1"/>
              <a:t>56</a:t>
            </a:fld>
            <a:endParaRPr lang="en-US" sz="1200">
              <a:latin typeface="Calibri"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Place bait stations in areas where ant foraging is observed. Ants tend to follow natural lines in the environment, so use tree trunks, vines, watering lines, soil trunk interfaces and manmade rows as possible points at which to position bait stations. Between seasons, ant populations may migrate to areas where water is available. Try to place stations between these ant reservoirs and acreage being cultivated</a:t>
            </a:r>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E821AA75-6214-F44B-BA5E-E36C76CE09D4}" type="slidenum">
              <a:rPr lang="en-US" sz="1200">
                <a:latin typeface="Calibri" charset="0"/>
              </a:rPr>
              <a:pPr eaLnBrk="1" hangingPunct="1"/>
              <a:t>57</a:t>
            </a:fld>
            <a:endParaRPr lang="en-US" sz="1200">
              <a:latin typeface="Calibri"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It is important to place enough bait and bait stations to get 14 days of continuous feeding, so that the DOT can work its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way to the queens</a:t>
            </a:r>
          </a:p>
        </p:txBody>
      </p:sp>
      <p:sp>
        <p:nvSpPr>
          <p:cNvPr id="132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078CFD6E-E2FC-0248-9E67-90D88C250B6A}" type="slidenum">
              <a:rPr lang="en-US" sz="1200">
                <a:latin typeface="Calibri" charset="0"/>
              </a:rPr>
              <a:pPr eaLnBrk="1" hangingPunct="1"/>
              <a:t>58</a:t>
            </a:fld>
            <a:endParaRPr lang="en-US" sz="1200">
              <a:latin typeface="Calibri"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9A6623FC-4586-4C41-8787-FCA4E0EE11E3}" type="slidenum">
              <a:rPr lang="en-US" sz="1200">
                <a:latin typeface="Calibri" charset="0"/>
              </a:rPr>
              <a:pPr eaLnBrk="1" hangingPunct="1"/>
              <a:t>59</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4045A2C5-B999-A440-A98C-25379BF2059F}" type="slidenum">
              <a:rPr lang="en-US" sz="1200">
                <a:latin typeface="Calibri" charset="0"/>
              </a:rPr>
              <a:pPr eaLnBrk="1" hangingPunct="1"/>
              <a:t>6</a:t>
            </a:fld>
            <a:endParaRPr lang="en-US" sz="1200">
              <a:latin typeface="Calibri"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If more than 6 months since first use or last cleaning; empty bait station completely, dispose of uneaten bait in accordance with label directions, fill bait station with mild bleach solution (1% Chlorine) and allow to sit at least 1 hour, empty bait station and dispose of rinsate properly, rinse bait stations several times with water or mild soap and water solution, empty station, dispose of rinsate properly and allow station to dry. Replace lower seal, if station is to be transported filled. Add bait through top fill port to either 7 or 14 fluid ounce level, replace fill port cap and place station as directed on label</a:t>
            </a:r>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BA279892-3FBC-3B4D-BEFC-6E5F46149CAB}" type="slidenum">
              <a:rPr lang="en-US" sz="1200">
                <a:latin typeface="Calibri" charset="0"/>
              </a:rPr>
              <a:pPr eaLnBrk="1" hangingPunct="1"/>
              <a:t>60</a:t>
            </a:fld>
            <a:endParaRPr lang="en-US" sz="1200">
              <a:latin typeface="Calibri"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469EF1C7-9A8E-0746-886F-6D26ABEE90EB}" type="slidenum">
              <a:rPr lang="en-US" sz="1200">
                <a:latin typeface="Calibri" charset="0"/>
              </a:rPr>
              <a:pPr eaLnBrk="1" hangingPunct="1"/>
              <a:t>61</a:t>
            </a:fld>
            <a:endParaRPr lang="en-US" sz="1200">
              <a:latin typeface="Calibri"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40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994F112-C8FB-DF4B-9F6E-A130514150A1}" type="slidenum">
              <a:rPr lang="en-US" sz="1200">
                <a:latin typeface="Calibri" charset="0"/>
              </a:rPr>
              <a:pPr eaLnBrk="1" hangingPunct="1"/>
              <a:t>62</a:t>
            </a:fld>
            <a:endParaRPr lang="en-US" sz="1200">
              <a:latin typeface="Calibri"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D74E3338-B34E-4A4E-969B-C786954222BE}" type="slidenum">
              <a:rPr lang="en-US" sz="1200">
                <a:latin typeface="Calibri" charset="0"/>
              </a:rPr>
              <a:pPr eaLnBrk="1" hangingPunct="1"/>
              <a:t>63</a:t>
            </a:fld>
            <a:endParaRPr lang="en-US" sz="1200">
              <a:latin typeface="Calibri"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B8553E54-6693-6441-BF6C-7ECB0383CF0C}" type="slidenum">
              <a:rPr lang="en-US" sz="1200">
                <a:latin typeface="Calibri" charset="0"/>
              </a:rPr>
              <a:pPr eaLnBrk="1" hangingPunct="1"/>
              <a:t>64</a:t>
            </a:fld>
            <a:endParaRPr lang="en-US" sz="1200">
              <a:latin typeface="Calibri"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3A338CCA-2800-E64C-802C-18ADB5B93FD0}" type="slidenum">
              <a:rPr lang="en-US" sz="1200">
                <a:latin typeface="Calibri" charset="0"/>
              </a:rPr>
              <a:pPr eaLnBrk="1" hangingPunct="1"/>
              <a:t>65</a:t>
            </a:fld>
            <a:endParaRPr lang="en-US" sz="1200">
              <a:latin typeface="Calibri"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48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C5730B32-3E27-444E-BC8F-7C7AC9C82752}" type="slidenum">
              <a:rPr lang="en-US" sz="1200">
                <a:latin typeface="Calibri" charset="0"/>
              </a:rPr>
              <a:pPr eaLnBrk="1" hangingPunct="1"/>
              <a:t>66</a:t>
            </a:fld>
            <a:endParaRPr lang="en-US" sz="1200">
              <a:latin typeface="Calibri"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150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D58908C-86FF-2A4C-8757-73A897408B84}" type="slidenum">
              <a:rPr lang="en-US" sz="1200">
                <a:latin typeface="Calibri" charset="0"/>
              </a:rPr>
              <a:pPr eaLnBrk="1" hangingPunct="1"/>
              <a:t>67</a:t>
            </a:fld>
            <a:endParaRPr 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a typeface="ＭＳ Ｐゴシック" charset="0"/>
              <a:cs typeface="ＭＳ Ｐゴシック" charset="0"/>
            </a:endParaRPr>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87BD79C5-6072-6E45-B5EB-AAC0C35F2F22}" type="slidenum">
              <a:rPr lang="en-US" sz="1200">
                <a:latin typeface="Calibri" charset="0"/>
              </a:rPr>
              <a:pPr eaLnBrk="1" hangingPunct="1"/>
              <a:t>7</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Putting those beliefs into action, we</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ve developed a line of </a:t>
            </a:r>
            <a:r>
              <a:rPr lang="en-US" u="sng">
                <a:latin typeface="Calibri" charset="0"/>
                <a:ea typeface="ＭＳ Ｐゴシック" charset="0"/>
                <a:cs typeface="ＭＳ Ｐゴシック" charset="0"/>
              </a:rPr>
              <a:t>environmentally friendly</a:t>
            </a:r>
            <a:r>
              <a:rPr lang="en-US">
                <a:latin typeface="Calibri" charset="0"/>
                <a:ea typeface="ＭＳ Ｐゴシック" charset="0"/>
                <a:cs typeface="ＭＳ Ｐゴシック" charset="0"/>
              </a:rPr>
              <a:t> pest control baits that use active ingredients with extremely low toxicity.  Equally as important, we</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ve developed and patented a number of bait delivery systems that can increase the effective life of the bait materials and reduce or eliminate environmental contamination. </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2183A771-0E09-094C-AB20-6A7C33B49D19}" type="slidenum">
              <a:rPr lang="en-US" sz="1200">
                <a:latin typeface="Calibri" charset="0"/>
              </a:rPr>
              <a:pPr eaLnBrk="1" hangingPunct="1"/>
              <a:t>8</a:t>
            </a:fld>
            <a:endParaRPr lang="en-US" sz="1200">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ea typeface="ＭＳ Ｐゴシック" charset="0"/>
                <a:cs typeface="ＭＳ Ｐゴシック" charset="0"/>
              </a:rPr>
              <a:t>Our company is committed to developing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Environmentally Friendly Pest Control Products</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that utilize the latest in scientific research. We want to give you the tools that you need to do your job better and smarter. We know that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you care about the planet we share</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and that you want to do your job in an environmentally sensible way.</a:t>
            </a: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fld id="{6D34C6A3-9964-EA43-8376-95EB36AA149D}" type="slidenum">
              <a:rPr lang="en-US" sz="1200">
                <a:latin typeface="Calibri" charset="0"/>
              </a:rPr>
              <a:pPr eaLnBrk="1" hangingPunct="1"/>
              <a:t>9</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249238"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pic>
        <p:nvPicPr>
          <p:cNvPr id="5" name="Picture 26" descr="Background.tif                                                 00032479 G Sammons                      C6EA7ADC:"/>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0" descr="Background with Logo.tif                                       00032479 G Sammons                      C6EA7ADC:"/>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lstStyle>
          <a:p>
            <a:r>
              <a:rPr lang="en-US" smtClean="0"/>
              <a:t>Click to edit Master title style</a:t>
            </a:r>
            <a:endParaRPr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Tree>
    <p:extLst>
      <p:ext uri="{BB962C8B-B14F-4D97-AF65-F5344CB8AC3E}">
        <p14:creationId xmlns:p14="http://schemas.microsoft.com/office/powerpoint/2010/main" val="1604154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9990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5867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1764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76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5" name="Rectangle 4"/>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6" name="Rectangle 5"/>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7" name="Rectangle 6"/>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8" name="Rectangle 7"/>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9" name="Rectangle 8"/>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0" name="Rectangle 9"/>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1" name="Rectangle 10"/>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12" name="Rectangle 11"/>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3" name="Freeform 12"/>
          <p:cNvSpPr>
            <a:spLocks/>
          </p:cNvSpPr>
          <p:nvPr/>
        </p:nvSpPr>
        <p:spPr bwMode="auto">
          <a:xfrm>
            <a:off x="4829175" y="1073150"/>
            <a:ext cx="4321175"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4" name="Freeform 13"/>
          <p:cNvSpPr>
            <a:spLocks/>
          </p:cNvSpPr>
          <p:nvPr/>
        </p:nvSpPr>
        <p:spPr bwMode="auto">
          <a:xfrm>
            <a:off x="374650" y="0"/>
            <a:ext cx="5513388" cy="6615113"/>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5" name="Freeform 14"/>
          <p:cNvSpPr>
            <a:spLocks/>
          </p:cNvSpPr>
          <p:nvPr/>
        </p:nvSpPr>
        <p:spPr bwMode="auto">
          <a:xfrm rot="5236414">
            <a:off x="4461669" y="1483519"/>
            <a:ext cx="4114800" cy="1189038"/>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5" name="Freeform 24"/>
          <p:cNvSpPr>
            <a:spLocks/>
          </p:cNvSpPr>
          <p:nvPr/>
        </p:nvSpPr>
        <p:spPr bwMode="auto">
          <a:xfrm>
            <a:off x="366713"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6" name="Freeform 25"/>
          <p:cNvSpPr>
            <a:spLocks/>
          </p:cNvSpPr>
          <p:nvPr/>
        </p:nvSpPr>
        <p:spPr bwMode="auto">
          <a:xfrm>
            <a:off x="366713"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buClrTx/>
              <a:buSzTx/>
              <a:buFontTx/>
              <a:buNone/>
              <a:defRPr/>
            </a:pPr>
            <a:endParaRPr lang="en-US" sz="1800">
              <a:latin typeface="+mn-lt"/>
              <a:ea typeface="+mn-ea"/>
              <a:cs typeface="+mn-cs"/>
            </a:endParaRPr>
          </a:p>
        </p:txBody>
      </p:sp>
      <p:sp>
        <p:nvSpPr>
          <p:cNvPr id="28" name="Rectangle 27"/>
          <p:cNvSpPr/>
          <p:nvPr/>
        </p:nvSpPr>
        <p:spPr>
          <a:xfrm>
            <a:off x="363538" y="401638"/>
            <a:ext cx="8504237"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29" name="Rectangle 28"/>
          <p:cNvSpPr/>
          <p:nvPr/>
        </p:nvSpPr>
        <p:spPr>
          <a:xfrm flipH="1">
            <a:off x="371475" y="681038"/>
            <a:ext cx="26988"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30" name="Rectangle 29"/>
          <p:cNvSpPr/>
          <p:nvPr/>
        </p:nvSpPr>
        <p:spPr>
          <a:xfrm flipH="1">
            <a:off x="411163" y="681038"/>
            <a:ext cx="26987"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31" name="Rectangle 30"/>
          <p:cNvSpPr/>
          <p:nvPr/>
        </p:nvSpPr>
        <p:spPr>
          <a:xfrm flipH="1">
            <a:off x="447675"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32" name="Rectangle 31"/>
          <p:cNvSpPr/>
          <p:nvPr/>
        </p:nvSpPr>
        <p:spPr>
          <a:xfrm flipH="1">
            <a:off x="476250" y="681038"/>
            <a:ext cx="9525"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33" name="Rectangle 32"/>
          <p:cNvSpPr/>
          <p:nvPr/>
        </p:nvSpPr>
        <p:spPr>
          <a:xfrm>
            <a:off x="500063" y="681038"/>
            <a:ext cx="36512" cy="365125"/>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3" name="Text Placeholder 2"/>
          <p:cNvSpPr>
            <a:spLocks noGrp="1"/>
          </p:cNvSpPr>
          <p:nvPr>
            <p:ph type="body" idx="1"/>
          </p:nvPr>
        </p:nvSpPr>
        <p:spPr>
          <a:xfrm>
            <a:off x="706902" y="1351672"/>
            <a:ext cx="5718048" cy="977486"/>
          </a:xfrm>
        </p:spPr>
        <p:txBody>
          <a:bodyPr lIns="82296" tIns="45720"/>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lstStyle>
          <a:p>
            <a:r>
              <a:rPr lang="en-US" smtClean="0"/>
              <a:t>Click to edit Master title style</a:t>
            </a:r>
            <a:endParaRPr lang="en-US"/>
          </a:p>
        </p:txBody>
      </p:sp>
      <p:sp>
        <p:nvSpPr>
          <p:cNvPr id="34" name="Date Placeholder 3"/>
          <p:cNvSpPr>
            <a:spLocks noGrp="1"/>
          </p:cNvSpPr>
          <p:nvPr>
            <p:ph type="dt" sz="half" idx="10"/>
          </p:nvPr>
        </p:nvSpPr>
        <p:spPr>
          <a:xfrm>
            <a:off x="6477000" y="6416675"/>
            <a:ext cx="21336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100">
                <a:solidFill>
                  <a:schemeClr val="tx2"/>
                </a:solidFill>
              </a:defRPr>
            </a:lvl1pPr>
          </a:lstStyle>
          <a:p>
            <a:fld id="{42E548A0-DD68-1F40-8CEF-11BDCC12DE94}" type="datetime1">
              <a:rPr lang="en-US"/>
              <a:pPr/>
              <a:t>5/14/12</a:t>
            </a:fld>
            <a:endParaRPr lang="en-US"/>
          </a:p>
        </p:txBody>
      </p:sp>
      <p:sp>
        <p:nvSpPr>
          <p:cNvPr id="35" name="Footer Placeholder 4"/>
          <p:cNvSpPr>
            <a:spLocks noGrp="1"/>
          </p:cNvSpPr>
          <p:nvPr>
            <p:ph type="ftr" sz="quarter" idx="11"/>
          </p:nvPr>
        </p:nvSpPr>
        <p:spPr>
          <a:xfrm>
            <a:off x="914400" y="6416675"/>
            <a:ext cx="5562600" cy="365125"/>
          </a:xfrm>
          <a:prstGeom prst="rect">
            <a:avLst/>
          </a:prstGeom>
        </p:spPr>
        <p:txBody>
          <a:bodyPr vert="horz" anchor="b"/>
          <a:lstStyle>
            <a:lvl1pPr algn="r" fontAlgn="auto">
              <a:spcBef>
                <a:spcPts val="0"/>
              </a:spcBef>
              <a:spcAft>
                <a:spcPts val="0"/>
              </a:spcAft>
              <a:buClrTx/>
              <a:buSzTx/>
              <a:buFontTx/>
              <a:buNone/>
              <a:defRPr sz="1100">
                <a:solidFill>
                  <a:schemeClr val="tx2"/>
                </a:solidFill>
                <a:latin typeface="+mn-lt"/>
                <a:ea typeface="+mn-ea"/>
                <a:cs typeface="+mn-cs"/>
              </a:defRPr>
            </a:lvl1pPr>
          </a:lstStyle>
          <a:p>
            <a:pPr>
              <a:defRPr/>
            </a:pPr>
            <a:endParaRPr lang="en-US"/>
          </a:p>
        </p:txBody>
      </p:sp>
      <p:sp>
        <p:nvSpPr>
          <p:cNvPr id="36" name="Slide Number Placeholder 5"/>
          <p:cNvSpPr>
            <a:spLocks noGrp="1"/>
          </p:cNvSpPr>
          <p:nvPr>
            <p:ph type="sldNum" sz="quarter" idx="12"/>
          </p:nvPr>
        </p:nvSpPr>
        <p:spPr>
          <a:xfrm>
            <a:off x="8610600" y="6416675"/>
            <a:ext cx="4572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200">
                <a:solidFill>
                  <a:schemeClr val="tx2"/>
                </a:solidFill>
              </a:defRPr>
            </a:lvl1pPr>
          </a:lstStyle>
          <a:p>
            <a:fld id="{111C558E-FBC5-BA4F-9CC3-17DCFE678CEA}" type="slidenum">
              <a:rPr lang="en-US"/>
              <a:pPr/>
              <a:t>‹#›</a:t>
            </a:fld>
            <a:endParaRPr lang="en-US"/>
          </a:p>
        </p:txBody>
      </p:sp>
    </p:spTree>
    <p:extLst>
      <p:ext uri="{BB962C8B-B14F-4D97-AF65-F5344CB8AC3E}">
        <p14:creationId xmlns:p14="http://schemas.microsoft.com/office/powerpoint/2010/main" val="2181095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pic>
        <p:nvPicPr>
          <p:cNvPr id="5" name="Picture 9" descr="Background with Logo.tif                                       00032479 G Sammons                      C6EA7ADC:"/>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512064"/>
            <a:ext cx="8229600" cy="914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3336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6"/>
          <p:cNvSpPr/>
          <p:nvPr/>
        </p:nvSpPr>
        <p:spPr>
          <a:xfrm>
            <a:off x="0" y="401638"/>
            <a:ext cx="8867775" cy="887412"/>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8" name="Rectangle 7"/>
          <p:cNvSpPr/>
          <p:nvPr/>
        </p:nvSpPr>
        <p:spPr>
          <a:xfrm>
            <a:off x="87313" y="681038"/>
            <a:ext cx="460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9" name="Rectangle 8"/>
          <p:cNvSpPr/>
          <p:nvPr/>
        </p:nvSpPr>
        <p:spPr>
          <a:xfrm>
            <a:off x="47625" y="681038"/>
            <a:ext cx="26988"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0" name="Rectangle 9"/>
          <p:cNvSpPr/>
          <p:nvPr/>
        </p:nvSpPr>
        <p:spPr>
          <a:xfrm>
            <a:off x="28575"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11" name="Rectangle 10"/>
          <p:cNvSpPr/>
          <p:nvPr/>
        </p:nvSpPr>
        <p:spPr>
          <a:xfrm>
            <a:off x="0"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2" name="Rectangle 11"/>
          <p:cNvSpPr/>
          <p:nvPr/>
        </p:nvSpPr>
        <p:spPr>
          <a:xfrm flipH="1">
            <a:off x="149225"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3" name="Rectangle 12"/>
          <p:cNvSpPr/>
          <p:nvPr/>
        </p:nvSpPr>
        <p:spPr>
          <a:xfrm flipH="1">
            <a:off x="188913" y="681038"/>
            <a:ext cx="2857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4" name="Rectangle 13"/>
          <p:cNvSpPr/>
          <p:nvPr/>
        </p:nvSpPr>
        <p:spPr>
          <a:xfrm flipH="1">
            <a:off x="227013" y="681038"/>
            <a:ext cx="9525"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15" name="Rectangle 14"/>
          <p:cNvSpPr/>
          <p:nvPr/>
        </p:nvSpPr>
        <p:spPr>
          <a:xfrm flipH="1">
            <a:off x="255588" y="681038"/>
            <a:ext cx="7937"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6" name="Rectangle 15"/>
          <p:cNvSpPr/>
          <p:nvPr/>
        </p:nvSpPr>
        <p:spPr>
          <a:xfrm>
            <a:off x="279400" y="681038"/>
            <a:ext cx="36513" cy="365125"/>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2" name="Title 1"/>
          <p:cNvSpPr>
            <a:spLocks noGrp="1"/>
          </p:cNvSpPr>
          <p:nvPr>
            <p:ph type="title"/>
          </p:nvPr>
        </p:nvSpPr>
        <p:spPr>
          <a:xfrm>
            <a:off x="504824" y="512064"/>
            <a:ext cx="7772400" cy="914400"/>
          </a:xfrm>
        </p:spPr>
        <p:txBody>
          <a:bodyPr/>
          <a:lstStyle>
            <a:lvl1pPr>
              <a:defRPr sz="4000"/>
            </a:lvl1pPr>
          </a:lstStyle>
          <a:p>
            <a:r>
              <a:rPr lang="en-US" smtClean="0"/>
              <a:t>Click to edit Master title style</a:t>
            </a:r>
            <a:endParaRPr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Date Placeholder 6"/>
          <p:cNvSpPr>
            <a:spLocks noGrp="1"/>
          </p:cNvSpPr>
          <p:nvPr>
            <p:ph type="dt" sz="half" idx="10"/>
          </p:nvPr>
        </p:nvSpPr>
        <p:spPr>
          <a:xfrm>
            <a:off x="6477000" y="6416675"/>
            <a:ext cx="21336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100">
                <a:solidFill>
                  <a:schemeClr val="tx2"/>
                </a:solidFill>
              </a:defRPr>
            </a:lvl1pPr>
          </a:lstStyle>
          <a:p>
            <a:fld id="{889753D5-DC60-5B40-A30A-F942E66168C5}" type="datetime1">
              <a:rPr lang="en-US"/>
              <a:pPr/>
              <a:t>5/14/12</a:t>
            </a:fld>
            <a:endParaRPr lang="en-US"/>
          </a:p>
        </p:txBody>
      </p:sp>
      <p:sp>
        <p:nvSpPr>
          <p:cNvPr id="18" name="Footer Placeholder 7"/>
          <p:cNvSpPr>
            <a:spLocks noGrp="1"/>
          </p:cNvSpPr>
          <p:nvPr>
            <p:ph type="ftr" sz="quarter" idx="11"/>
          </p:nvPr>
        </p:nvSpPr>
        <p:spPr>
          <a:xfrm>
            <a:off x="914400" y="6416675"/>
            <a:ext cx="5562600" cy="365125"/>
          </a:xfrm>
          <a:prstGeom prst="rect">
            <a:avLst/>
          </a:prstGeom>
        </p:spPr>
        <p:txBody>
          <a:bodyPr vert="horz" anchor="b"/>
          <a:lstStyle>
            <a:lvl1pPr algn="r" fontAlgn="auto">
              <a:spcBef>
                <a:spcPts val="0"/>
              </a:spcBef>
              <a:spcAft>
                <a:spcPts val="0"/>
              </a:spcAft>
              <a:buClrTx/>
              <a:buSzTx/>
              <a:buFontTx/>
              <a:buNone/>
              <a:defRPr sz="1100">
                <a:solidFill>
                  <a:schemeClr val="tx2"/>
                </a:solidFill>
                <a:latin typeface="+mn-lt"/>
                <a:ea typeface="+mn-ea"/>
                <a:cs typeface="+mn-cs"/>
              </a:defRPr>
            </a:lvl1pPr>
          </a:lstStyle>
          <a:p>
            <a:pPr>
              <a:defRPr/>
            </a:pPr>
            <a:endParaRPr lang="en-US"/>
          </a:p>
        </p:txBody>
      </p:sp>
      <p:sp>
        <p:nvSpPr>
          <p:cNvPr id="19" name="Slide Number Placeholder 8"/>
          <p:cNvSpPr>
            <a:spLocks noGrp="1"/>
          </p:cNvSpPr>
          <p:nvPr>
            <p:ph type="sldNum" sz="quarter" idx="12"/>
          </p:nvPr>
        </p:nvSpPr>
        <p:spPr>
          <a:xfrm>
            <a:off x="8610600" y="6416675"/>
            <a:ext cx="4572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200">
                <a:solidFill>
                  <a:schemeClr val="tx2"/>
                </a:solidFill>
              </a:defRPr>
            </a:lvl1pPr>
          </a:lstStyle>
          <a:p>
            <a:fld id="{340C3DA0-727B-0F40-BEAD-DFE3981983A7}" type="slidenum">
              <a:rPr lang="en-US"/>
              <a:pPr/>
              <a:t>‹#›</a:t>
            </a:fld>
            <a:endParaRPr lang="en-US"/>
          </a:p>
        </p:txBody>
      </p:sp>
    </p:spTree>
    <p:extLst>
      <p:ext uri="{BB962C8B-B14F-4D97-AF65-F5344CB8AC3E}">
        <p14:creationId xmlns:p14="http://schemas.microsoft.com/office/powerpoint/2010/main" val="5054550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lstStyle>
          <a:p>
            <a:r>
              <a:rPr lang="en-US" smtClean="0"/>
              <a:t>Click to edit Master title style</a:t>
            </a:r>
            <a:endParaRPr lang="en-US"/>
          </a:p>
        </p:txBody>
      </p:sp>
    </p:spTree>
    <p:extLst>
      <p:ext uri="{BB962C8B-B14F-4D97-AF65-F5344CB8AC3E}">
        <p14:creationId xmlns:p14="http://schemas.microsoft.com/office/powerpoint/2010/main" val="2997406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477000" y="6416675"/>
            <a:ext cx="21336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100">
                <a:solidFill>
                  <a:schemeClr val="tx2"/>
                </a:solidFill>
              </a:defRPr>
            </a:lvl1pPr>
          </a:lstStyle>
          <a:p>
            <a:fld id="{74296120-0867-F845-ACBF-8400C32F8A6B}" type="datetime1">
              <a:rPr lang="en-US"/>
              <a:pPr/>
              <a:t>5/14/12</a:t>
            </a:fld>
            <a:endParaRPr lang="en-US"/>
          </a:p>
        </p:txBody>
      </p:sp>
      <p:sp>
        <p:nvSpPr>
          <p:cNvPr id="3" name="Footer Placeholder 2"/>
          <p:cNvSpPr>
            <a:spLocks noGrp="1"/>
          </p:cNvSpPr>
          <p:nvPr>
            <p:ph type="ftr" sz="quarter" idx="11"/>
          </p:nvPr>
        </p:nvSpPr>
        <p:spPr>
          <a:xfrm>
            <a:off x="914400" y="6416675"/>
            <a:ext cx="5562600" cy="365125"/>
          </a:xfrm>
          <a:prstGeom prst="rect">
            <a:avLst/>
          </a:prstGeom>
        </p:spPr>
        <p:txBody>
          <a:bodyPr vert="horz" anchor="b"/>
          <a:lstStyle>
            <a:lvl1pPr algn="r" fontAlgn="auto">
              <a:spcBef>
                <a:spcPts val="0"/>
              </a:spcBef>
              <a:spcAft>
                <a:spcPts val="0"/>
              </a:spcAft>
              <a:buClrTx/>
              <a:buSzTx/>
              <a:buFontTx/>
              <a:buNone/>
              <a:defRPr sz="1100">
                <a:solidFill>
                  <a:schemeClr val="tx2"/>
                </a:solidFill>
                <a:latin typeface="+mn-lt"/>
                <a:ea typeface="+mn-ea"/>
                <a:cs typeface="+mn-cs"/>
              </a:defRPr>
            </a:lvl1pPr>
          </a:lstStyle>
          <a:p>
            <a:pPr>
              <a:defRPr/>
            </a:pPr>
            <a:endParaRPr lang="en-US"/>
          </a:p>
        </p:txBody>
      </p:sp>
      <p:sp>
        <p:nvSpPr>
          <p:cNvPr id="4" name="Slide Number Placeholder 3"/>
          <p:cNvSpPr>
            <a:spLocks noGrp="1"/>
          </p:cNvSpPr>
          <p:nvPr>
            <p:ph type="sldNum" sz="quarter" idx="12"/>
          </p:nvPr>
        </p:nvSpPr>
        <p:spPr>
          <a:xfrm>
            <a:off x="8610600" y="6416675"/>
            <a:ext cx="4572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200">
                <a:solidFill>
                  <a:schemeClr val="tx2"/>
                </a:solidFill>
              </a:defRPr>
            </a:lvl1pPr>
          </a:lstStyle>
          <a:p>
            <a:fld id="{D1BA3CC3-A22A-504A-9694-B03298D0F31B}" type="slidenum">
              <a:rPr lang="en-US"/>
              <a:pPr/>
              <a:t>‹#›</a:t>
            </a:fld>
            <a:endParaRPr lang="en-US"/>
          </a:p>
        </p:txBody>
      </p:sp>
    </p:spTree>
    <p:extLst>
      <p:ext uri="{BB962C8B-B14F-4D97-AF65-F5344CB8AC3E}">
        <p14:creationId xmlns:p14="http://schemas.microsoft.com/office/powerpoint/2010/main" val="1643955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lstStyle>
          <a:p>
            <a:r>
              <a:rPr lang="en-US" smtClean="0"/>
              <a:t>Click to edit Master title style</a:t>
            </a:r>
            <a:endParaRPr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8577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a:xfrm>
            <a:off x="0" y="0"/>
            <a:ext cx="365125" cy="6854825"/>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6" name="Rectangle 5"/>
          <p:cNvSpPr/>
          <p:nvPr/>
        </p:nvSpPr>
        <p:spPr>
          <a:xfrm>
            <a:off x="255588" y="5046663"/>
            <a:ext cx="73025" cy="1692275"/>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7" name="Rectangle 6"/>
          <p:cNvSpPr/>
          <p:nvPr/>
        </p:nvSpPr>
        <p:spPr>
          <a:xfrm>
            <a:off x="255588" y="4797425"/>
            <a:ext cx="73025"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8" name="Rectangle 7"/>
          <p:cNvSpPr/>
          <p:nvPr/>
        </p:nvSpPr>
        <p:spPr>
          <a:xfrm>
            <a:off x="255588" y="4637088"/>
            <a:ext cx="73025" cy="138112"/>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9" name="Rectangle 8"/>
          <p:cNvSpPr/>
          <p:nvPr/>
        </p:nvSpPr>
        <p:spPr>
          <a:xfrm>
            <a:off x="255588" y="4541838"/>
            <a:ext cx="73025" cy="7461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0" name="Rectangle 9"/>
          <p:cNvSpPr/>
          <p:nvPr/>
        </p:nvSpPr>
        <p:spPr>
          <a:xfrm>
            <a:off x="309563" y="681038"/>
            <a:ext cx="46037"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1" name="Rectangle 10"/>
          <p:cNvSpPr/>
          <p:nvPr/>
        </p:nvSpPr>
        <p:spPr>
          <a:xfrm>
            <a:off x="268288" y="681038"/>
            <a:ext cx="2857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2" name="Rectangle 11"/>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sp>
        <p:nvSpPr>
          <p:cNvPr id="13" name="Rectangle 12"/>
          <p:cNvSpPr/>
          <p:nvPr/>
        </p:nvSpPr>
        <p:spPr>
          <a:xfrm>
            <a:off x="222250" y="681038"/>
            <a:ext cx="7938"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dirty="0"/>
          </a:p>
        </p:txBody>
      </p:sp>
      <p:sp>
        <p:nvSpPr>
          <p:cNvPr id="14" name="Rectangle 13"/>
          <p:cNvSpPr/>
          <p:nvPr/>
        </p:nvSpPr>
        <p:spPr>
          <a:xfrm>
            <a:off x="368300" y="0"/>
            <a:ext cx="8777288" cy="1878013"/>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cxnSp>
        <p:nvCxnSpPr>
          <p:cNvPr id="15" name="Straight Connector 14"/>
          <p:cNvCxnSpPr/>
          <p:nvPr/>
        </p:nvCxnSpPr>
        <p:spPr>
          <a:xfrm flipV="1">
            <a:off x="363538" y="1884363"/>
            <a:ext cx="8782050"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6" name="Group 19"/>
          <p:cNvGrpSpPr>
            <a:grpSpLocks/>
          </p:cNvGrpSpPr>
          <p:nvPr/>
        </p:nvGrpSpPr>
        <p:grpSpPr bwMode="auto">
          <a:xfrm rot="5400000">
            <a:off x="8515351" y="1219200"/>
            <a:ext cx="131762" cy="128587"/>
            <a:chOff x="6668087" y="1297746"/>
            <a:chExt cx="161840" cy="156602"/>
          </a:xfrm>
        </p:grpSpPr>
        <p:cxnSp>
          <p:nvCxnSpPr>
            <p:cNvPr id="17" name="Straight Connector 16"/>
            <p:cNvCxnSpPr/>
            <p:nvPr/>
          </p:nvCxnSpPr>
          <p:spPr>
            <a:xfrm rot="16200000">
              <a:off x="6646044" y="1302241"/>
              <a:ext cx="88935" cy="7994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rot="16200000" flipV="1">
              <a:off x="6667649" y="1408915"/>
              <a:ext cx="125669"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5400000" flipH="1">
              <a:off x="6726964" y="13012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20" name="Group 25"/>
          <p:cNvGrpSpPr>
            <a:grpSpLocks/>
          </p:cNvGrpSpPr>
          <p:nvPr/>
        </p:nvGrpSpPr>
        <p:grpSpPr bwMode="auto">
          <a:xfrm rot="5400000">
            <a:off x="8667751" y="1371600"/>
            <a:ext cx="131762" cy="128587"/>
            <a:chOff x="6668087" y="1297746"/>
            <a:chExt cx="161840" cy="156602"/>
          </a:xfrm>
        </p:grpSpPr>
        <p:cxnSp>
          <p:nvCxnSpPr>
            <p:cNvPr id="21" name="Straight Connector 20"/>
            <p:cNvCxnSpPr/>
            <p:nvPr/>
          </p:nvCxnSpPr>
          <p:spPr>
            <a:xfrm rot="16200000">
              <a:off x="6646044" y="1302241"/>
              <a:ext cx="88935" cy="7994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16200000" flipV="1">
              <a:off x="6667649" y="1408915"/>
              <a:ext cx="125669"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rot="5400000" flipH="1">
              <a:off x="6726964" y="1301266"/>
              <a:ext cx="88935"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24" name="Group 29"/>
          <p:cNvGrpSpPr>
            <a:grpSpLocks/>
          </p:cNvGrpSpPr>
          <p:nvPr/>
        </p:nvGrpSpPr>
        <p:grpSpPr bwMode="auto">
          <a:xfrm rot="5400000">
            <a:off x="8320087" y="1474788"/>
            <a:ext cx="131763" cy="128588"/>
            <a:chOff x="6668087" y="1297746"/>
            <a:chExt cx="161840" cy="156602"/>
          </a:xfrm>
        </p:grpSpPr>
        <p:cxnSp>
          <p:nvCxnSpPr>
            <p:cNvPr id="25" name="Straight Connector 24"/>
            <p:cNvCxnSpPr/>
            <p:nvPr/>
          </p:nvCxnSpPr>
          <p:spPr>
            <a:xfrm rot="16200000">
              <a:off x="6646043" y="1302240"/>
              <a:ext cx="88934" cy="79944"/>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rot="16200000" flipV="1">
              <a:off x="6667649" y="1408913"/>
              <a:ext cx="125667" cy="0"/>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5400000" flipH="1">
              <a:off x="6726963" y="1301265"/>
              <a:ext cx="88934" cy="81895"/>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lstStyle>
          <a:p>
            <a:r>
              <a:rPr lang="en-US" smtClean="0"/>
              <a:t>Click to edit Master title style</a:t>
            </a:r>
            <a:endParaRPr lang="en-US"/>
          </a:p>
        </p:txBody>
      </p:sp>
      <p:sp>
        <p:nvSpPr>
          <p:cNvPr id="3" name="Picture Placeholder 2"/>
          <p:cNvSpPr>
            <a:spLocks noGrp="1"/>
          </p:cNvSpPr>
          <p:nvPr>
            <p:ph type="pic" idx="1"/>
          </p:nvPr>
        </p:nvSpPr>
        <p:spPr>
          <a:xfrm>
            <a:off x="368032" y="1893781"/>
            <a:ext cx="8778240" cy="4960144"/>
          </a:xfrm>
          <a:solidFill>
            <a:schemeClr val="bg2"/>
          </a:solidFill>
        </p:spPr>
        <p:txBody>
          <a:bodyPr>
            <a:normAutofit/>
          </a:bodyPr>
          <a:lstStyle>
            <a:lvl1pPr marL="0" indent="0">
              <a:buNone/>
              <a:defRPr sz="3200"/>
            </a:lvl1pPr>
          </a:lstStyle>
          <a:p>
            <a:pPr lvl="0"/>
            <a:r>
              <a:rPr lang="en-US" noProof="0" smtClean="0"/>
              <a:t>Click icon to add picture</a:t>
            </a:r>
            <a:endParaRPr lang="en-US" noProof="0"/>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28" name="Date Placeholder 4"/>
          <p:cNvSpPr>
            <a:spLocks noGrp="1"/>
          </p:cNvSpPr>
          <p:nvPr>
            <p:ph type="dt" sz="half" idx="10"/>
          </p:nvPr>
        </p:nvSpPr>
        <p:spPr>
          <a:xfrm>
            <a:off x="6477000" y="55563"/>
            <a:ext cx="21336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100">
                <a:solidFill>
                  <a:schemeClr val="tx2"/>
                </a:solidFill>
              </a:defRPr>
            </a:lvl1pPr>
          </a:lstStyle>
          <a:p>
            <a:fld id="{B0449471-7E23-414E-9D89-2977EECF78CD}" type="datetime1">
              <a:rPr lang="en-US"/>
              <a:pPr/>
              <a:t>5/14/12</a:t>
            </a:fld>
            <a:endParaRPr lang="en-US"/>
          </a:p>
        </p:txBody>
      </p:sp>
      <p:sp>
        <p:nvSpPr>
          <p:cNvPr id="29" name="Footer Placeholder 5"/>
          <p:cNvSpPr>
            <a:spLocks noGrp="1"/>
          </p:cNvSpPr>
          <p:nvPr>
            <p:ph type="ftr" sz="quarter" idx="11"/>
          </p:nvPr>
        </p:nvSpPr>
        <p:spPr>
          <a:xfrm>
            <a:off x="914400" y="55563"/>
            <a:ext cx="5562600" cy="365125"/>
          </a:xfrm>
          <a:prstGeom prst="rect">
            <a:avLst/>
          </a:prstGeom>
        </p:spPr>
        <p:txBody>
          <a:bodyPr vert="horz" anchor="b"/>
          <a:lstStyle>
            <a:lvl1pPr algn="r" fontAlgn="auto">
              <a:spcBef>
                <a:spcPts val="0"/>
              </a:spcBef>
              <a:spcAft>
                <a:spcPts val="0"/>
              </a:spcAft>
              <a:buClrTx/>
              <a:buSzTx/>
              <a:buFontTx/>
              <a:buNone/>
              <a:defRPr sz="1100">
                <a:solidFill>
                  <a:schemeClr val="tx2"/>
                </a:solidFill>
                <a:latin typeface="+mn-lt"/>
                <a:ea typeface="+mn-ea"/>
                <a:cs typeface="+mn-cs"/>
              </a:defRPr>
            </a:lvl1pPr>
          </a:lstStyle>
          <a:p>
            <a:pPr>
              <a:defRPr/>
            </a:pPr>
            <a:endParaRPr lang="en-US"/>
          </a:p>
        </p:txBody>
      </p:sp>
      <p:sp>
        <p:nvSpPr>
          <p:cNvPr id="30" name="Slide Number Placeholder 6"/>
          <p:cNvSpPr>
            <a:spLocks noGrp="1"/>
          </p:cNvSpPr>
          <p:nvPr>
            <p:ph type="sldNum" sz="quarter" idx="12"/>
          </p:nvPr>
        </p:nvSpPr>
        <p:spPr>
          <a:xfrm>
            <a:off x="8610600" y="55563"/>
            <a:ext cx="457200" cy="365125"/>
          </a:xfrm>
          <a:prstGeom prst="rect">
            <a:avLst/>
          </a:prstGeom>
        </p:spPr>
        <p:txBody>
          <a:bodyPr vert="horz" wrap="square" lIns="91440" tIns="45720" rIns="91440" bIns="45720" numCol="1" anchor="b" anchorCtr="0" compatLnSpc="1">
            <a:prstTxWarp prst="textNoShape">
              <a:avLst/>
            </a:prstTxWarp>
          </a:bodyPr>
          <a:lstStyle>
            <a:lvl1pPr>
              <a:buClrTx/>
              <a:buSzTx/>
              <a:buFontTx/>
              <a:buNone/>
              <a:defRPr sz="1200">
                <a:solidFill>
                  <a:schemeClr val="tx2"/>
                </a:solidFill>
              </a:defRPr>
            </a:lvl1pPr>
          </a:lstStyle>
          <a:p>
            <a:fld id="{12B325DB-4097-9745-8B81-6919DAE4AC2B}" type="slidenum">
              <a:rPr lang="en-US"/>
              <a:pPr/>
              <a:t>‹#›</a:t>
            </a:fld>
            <a:endParaRPr lang="en-US"/>
          </a:p>
        </p:txBody>
      </p:sp>
    </p:spTree>
    <p:extLst>
      <p:ext uri="{BB962C8B-B14F-4D97-AF65-F5344CB8AC3E}">
        <p14:creationId xmlns:p14="http://schemas.microsoft.com/office/powerpoint/2010/main" val="218493904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6" name="Rectangle 15"/>
          <p:cNvSpPr/>
          <p:nvPr/>
        </p:nvSpPr>
        <p:spPr>
          <a:xfrm>
            <a:off x="249238" y="681038"/>
            <a:ext cx="9525" cy="365125"/>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buClrTx/>
              <a:buSzTx/>
              <a:buFontTx/>
              <a:buNone/>
              <a:defRPr/>
            </a:pPr>
            <a:endParaRPr lang="en-US" sz="1800"/>
          </a:p>
        </p:txBody>
      </p:sp>
      <p:pic>
        <p:nvPicPr>
          <p:cNvPr id="1027" name="Picture 19" descr="Background with Logo.tif                                       00032479 G Sammons                      C6EA7ADC:"/>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itle Placeholder 21"/>
          <p:cNvSpPr>
            <a:spLocks noGrp="1"/>
          </p:cNvSpPr>
          <p:nvPr>
            <p:ph type="title"/>
          </p:nvPr>
        </p:nvSpPr>
        <p:spPr bwMode="auto">
          <a:xfrm>
            <a:off x="914400" y="684213"/>
            <a:ext cx="7467600" cy="914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r>
              <a:rPr lang="en-US" smtClean="0"/>
              <a:t>Click to edit Master title style</a:t>
            </a:r>
            <a:endParaRPr lang="en-US"/>
          </a:p>
        </p:txBody>
      </p:sp>
      <p:sp>
        <p:nvSpPr>
          <p:cNvPr id="1029" name="Text Placeholder 12"/>
          <p:cNvSpPr>
            <a:spLocks noGrp="1"/>
          </p:cNvSpPr>
          <p:nvPr>
            <p:ph type="body" idx="1"/>
          </p:nvPr>
        </p:nvSpPr>
        <p:spPr bwMode="auto">
          <a:xfrm>
            <a:off x="914400" y="1784350"/>
            <a:ext cx="746760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1" tx1="lt1" bg2="dk2" tx2="lt2" accent1="accent1" accent2="accent2" accent3="accent3" accent4="accent4" accent5="accent5" accent6="accent6" hlink="hlink" folHlink="folHlink"/>
  <p:sldLayoutIdLst>
    <p:sldLayoutId id="2147483819" r:id="rId1"/>
    <p:sldLayoutId id="2147483814" r:id="rId2"/>
    <p:sldLayoutId id="2147483820" r:id="rId3"/>
    <p:sldLayoutId id="2147483821" r:id="rId4"/>
    <p:sldLayoutId id="2147483822" r:id="rId5"/>
    <p:sldLayoutId id="2147483815" r:id="rId6"/>
    <p:sldLayoutId id="2147483823" r:id="rId7"/>
    <p:sldLayoutId id="2147483816" r:id="rId8"/>
    <p:sldLayoutId id="2147483824" r:id="rId9"/>
    <p:sldLayoutId id="2147483817" r:id="rId10"/>
    <p:sldLayoutId id="2147483818" r:id="rId11"/>
  </p:sldLayoutIdLst>
  <p:txStyles>
    <p:titleStyle>
      <a:lvl1pPr algn="l" rtl="0" eaLnBrk="0" fontAlgn="base" hangingPunct="0">
        <a:spcBef>
          <a:spcPct val="0"/>
        </a:spcBef>
        <a:spcAft>
          <a:spcPct val="0"/>
        </a:spcAft>
        <a:defRPr sz="4000" kern="1200" spc="-100">
          <a:solidFill>
            <a:srgbClr val="FFFFAF"/>
          </a:solidFill>
          <a:latin typeface="+mj-lt"/>
          <a:ea typeface="ＭＳ Ｐゴシック" pitchFamily="-109" charset="-128"/>
          <a:cs typeface="ＭＳ Ｐゴシック" pitchFamily="-109" charset="-128"/>
        </a:defRPr>
      </a:lvl1pPr>
      <a:lvl2pPr algn="l" rtl="0" eaLnBrk="0" fontAlgn="base" hangingPunct="0">
        <a:spcBef>
          <a:spcPct val="0"/>
        </a:spcBef>
        <a:spcAft>
          <a:spcPct val="0"/>
        </a:spcAft>
        <a:defRPr sz="4000">
          <a:solidFill>
            <a:srgbClr val="FFFFAF"/>
          </a:solidFill>
          <a:latin typeface="Arial" charset="0"/>
          <a:ea typeface="ＭＳ Ｐゴシック" pitchFamily="-109" charset="-128"/>
          <a:cs typeface="ＭＳ Ｐゴシック" pitchFamily="-109" charset="-128"/>
        </a:defRPr>
      </a:lvl2pPr>
      <a:lvl3pPr algn="l" rtl="0" eaLnBrk="0" fontAlgn="base" hangingPunct="0">
        <a:spcBef>
          <a:spcPct val="0"/>
        </a:spcBef>
        <a:spcAft>
          <a:spcPct val="0"/>
        </a:spcAft>
        <a:defRPr sz="4000">
          <a:solidFill>
            <a:srgbClr val="FFFFAF"/>
          </a:solidFill>
          <a:latin typeface="Arial" charset="0"/>
          <a:ea typeface="ＭＳ Ｐゴシック" pitchFamily="-109" charset="-128"/>
          <a:cs typeface="ＭＳ Ｐゴシック" pitchFamily="-109" charset="-128"/>
        </a:defRPr>
      </a:lvl3pPr>
      <a:lvl4pPr algn="l" rtl="0" eaLnBrk="0" fontAlgn="base" hangingPunct="0">
        <a:spcBef>
          <a:spcPct val="0"/>
        </a:spcBef>
        <a:spcAft>
          <a:spcPct val="0"/>
        </a:spcAft>
        <a:defRPr sz="4000">
          <a:solidFill>
            <a:srgbClr val="FFFFAF"/>
          </a:solidFill>
          <a:latin typeface="Arial" charset="0"/>
          <a:ea typeface="ＭＳ Ｐゴシック" pitchFamily="-109" charset="-128"/>
          <a:cs typeface="ＭＳ Ｐゴシック" pitchFamily="-109" charset="-128"/>
        </a:defRPr>
      </a:lvl4pPr>
      <a:lvl5pPr algn="l" rtl="0" eaLnBrk="0" fontAlgn="base" hangingPunct="0">
        <a:spcBef>
          <a:spcPct val="0"/>
        </a:spcBef>
        <a:spcAft>
          <a:spcPct val="0"/>
        </a:spcAft>
        <a:defRPr sz="4000">
          <a:solidFill>
            <a:srgbClr val="FFFFAF"/>
          </a:solidFill>
          <a:latin typeface="Arial" charset="0"/>
          <a:ea typeface="ＭＳ Ｐゴシック" pitchFamily="-109" charset="-128"/>
          <a:cs typeface="ＭＳ Ｐゴシック" pitchFamily="-109" charset="-128"/>
        </a:defRPr>
      </a:lvl5pPr>
      <a:lvl6pPr marL="457200" algn="l" rtl="0" fontAlgn="base">
        <a:spcBef>
          <a:spcPct val="0"/>
        </a:spcBef>
        <a:spcAft>
          <a:spcPct val="0"/>
        </a:spcAft>
        <a:defRPr sz="4000">
          <a:solidFill>
            <a:srgbClr val="FFFFAF"/>
          </a:solidFill>
          <a:latin typeface="Arial" charset="0"/>
        </a:defRPr>
      </a:lvl6pPr>
      <a:lvl7pPr marL="914400" algn="l" rtl="0" fontAlgn="base">
        <a:spcBef>
          <a:spcPct val="0"/>
        </a:spcBef>
        <a:spcAft>
          <a:spcPct val="0"/>
        </a:spcAft>
        <a:defRPr sz="4000">
          <a:solidFill>
            <a:srgbClr val="FFFFAF"/>
          </a:solidFill>
          <a:latin typeface="Arial" charset="0"/>
        </a:defRPr>
      </a:lvl7pPr>
      <a:lvl8pPr marL="1371600" algn="l" rtl="0" fontAlgn="base">
        <a:spcBef>
          <a:spcPct val="0"/>
        </a:spcBef>
        <a:spcAft>
          <a:spcPct val="0"/>
        </a:spcAft>
        <a:defRPr sz="4000">
          <a:solidFill>
            <a:srgbClr val="FFFFAF"/>
          </a:solidFill>
          <a:latin typeface="Arial" charset="0"/>
        </a:defRPr>
      </a:lvl8pPr>
      <a:lvl9pPr marL="1828800" algn="l" rtl="0" fontAlgn="base">
        <a:spcBef>
          <a:spcPct val="0"/>
        </a:spcBef>
        <a:spcAft>
          <a:spcPct val="0"/>
        </a:spcAft>
        <a:defRPr sz="4000">
          <a:solidFill>
            <a:srgbClr val="FFFFAF"/>
          </a:solidFill>
          <a:latin typeface="Arial" charset="0"/>
        </a:defRPr>
      </a:lvl9pPr>
    </p:titleStyle>
    <p:bodyStyle>
      <a:lvl1pPr marL="411163" indent="-342900" algn="l" rtl="0" eaLnBrk="0" fontAlgn="base" hangingPunct="0">
        <a:spcBef>
          <a:spcPts val="700"/>
        </a:spcBef>
        <a:spcAft>
          <a:spcPct val="0"/>
        </a:spcAft>
        <a:buClr>
          <a:schemeClr val="tx2"/>
        </a:buClr>
        <a:buSzPct val="95000"/>
        <a:buFont typeface="Wingdings" charset="0"/>
        <a:buChar char=""/>
        <a:defRPr sz="3000" kern="1200">
          <a:solidFill>
            <a:schemeClr val="tx1"/>
          </a:solidFill>
          <a:latin typeface="+mn-lt"/>
          <a:ea typeface="ＭＳ Ｐゴシック" pitchFamily="-109" charset="-128"/>
          <a:cs typeface="ＭＳ Ｐゴシック" pitchFamily="-109" charset="-128"/>
        </a:defRPr>
      </a:lvl1pPr>
      <a:lvl2pPr marL="739775" indent="-285750" algn="l" rtl="0" eaLnBrk="0" fontAlgn="base" hangingPunct="0">
        <a:spcBef>
          <a:spcPct val="20000"/>
        </a:spcBef>
        <a:spcAft>
          <a:spcPct val="0"/>
        </a:spcAft>
        <a:buClr>
          <a:schemeClr val="accent2"/>
        </a:buClr>
        <a:buSzPct val="90000"/>
        <a:buFont typeface="Wingdings" charset="0"/>
        <a:buChar char=""/>
        <a:defRPr sz="2600" kern="1200">
          <a:solidFill>
            <a:schemeClr val="tx1"/>
          </a:solidFill>
          <a:latin typeface="+mn-lt"/>
          <a:ea typeface="ＭＳ Ｐゴシック" charset="-128"/>
          <a:cs typeface="ＭＳ Ｐゴシック" charset="0"/>
        </a:defRPr>
      </a:lvl2pPr>
      <a:lvl3pPr marL="995363" indent="-228600" algn="l" rtl="0" eaLnBrk="0" fontAlgn="base" hangingPunct="0">
        <a:spcBef>
          <a:spcPct val="20000"/>
        </a:spcBef>
        <a:spcAft>
          <a:spcPct val="0"/>
        </a:spcAft>
        <a:buClr>
          <a:schemeClr val="accent2"/>
        </a:buClr>
        <a:buFont typeface="Wingdings 2" charset="0"/>
        <a:buChar char=""/>
        <a:defRPr sz="2400" kern="1200">
          <a:solidFill>
            <a:schemeClr val="tx1"/>
          </a:solidFill>
          <a:latin typeface="+mn-lt"/>
          <a:ea typeface="ヒラギノ角ゴ Pro W3" pitchFamily="-1" charset="-128"/>
          <a:cs typeface="ヒラギノ角ゴ Pro W3" pitchFamily="-1" charset="-128"/>
        </a:defRPr>
      </a:lvl3pPr>
      <a:lvl4pPr marL="1260475" indent="-228600" algn="l" rtl="0" eaLnBrk="0" fontAlgn="base" hangingPunct="0">
        <a:spcBef>
          <a:spcPct val="20000"/>
        </a:spcBef>
        <a:spcAft>
          <a:spcPct val="0"/>
        </a:spcAft>
        <a:buClr>
          <a:srgbClr val="E7BC29"/>
        </a:buClr>
        <a:buFont typeface="Wingdings 3" charset="0"/>
        <a:buChar char=""/>
        <a:defRPr sz="2200" kern="1200">
          <a:solidFill>
            <a:schemeClr val="tx1"/>
          </a:solidFill>
          <a:latin typeface="+mn-lt"/>
          <a:ea typeface="ヒラギノ角ゴ Pro W3" pitchFamily="-1" charset="-128"/>
          <a:cs typeface="+mn-cs"/>
        </a:defRPr>
      </a:lvl4pPr>
      <a:lvl5pPr marL="1481138" indent="-209550" algn="l" rtl="0" eaLnBrk="0" fontAlgn="base" hangingPunct="0">
        <a:spcBef>
          <a:spcPct val="20000"/>
        </a:spcBef>
        <a:spcAft>
          <a:spcPct val="0"/>
        </a:spcAft>
        <a:buClr>
          <a:srgbClr val="E7BC29"/>
        </a:buClr>
        <a:buFont typeface="Wingdings 2" charset="0"/>
        <a:buChar char=""/>
        <a:defRPr sz="2000" kern="1200">
          <a:solidFill>
            <a:schemeClr val="tx1"/>
          </a:solidFill>
          <a:latin typeface="+mn-lt"/>
          <a:ea typeface="ヒラギノ角ゴ Pro W3" pitchFamily="-1" charset="-128"/>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em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www.antcaf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2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emf"/></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40.xml"/><Relationship Id="rId5" Type="http://schemas.openxmlformats.org/officeDocument/2006/relationships/image" Target="../media/image31.png"/><Relationship Id="rId1" Type="http://schemas.microsoft.com/office/2007/relationships/media" Target="file://localhost/Clients/IPCP/IPCP%20Wal-Mart%20Video-PowerPoint%20Updates/PestWorld-Presentation-2012/Slide%2040%20Video.avi" TargetMode="External"/><Relationship Id="rId2" Type="http://schemas.openxmlformats.org/officeDocument/2006/relationships/video" Target="file://localhost/Clients/IPCP/IPCP%20Wal-Mart%20Video-PowerPoint%20Updates/PestWorld-Presentation-2012/Slide%2040%20Video.avi"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3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3.xml"/><Relationship Id="rId3" Type="http://schemas.openxmlformats.org/officeDocument/2006/relationships/image" Target="../media/image33.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4.xml"/><Relationship Id="rId3" Type="http://schemas.openxmlformats.org/officeDocument/2006/relationships/image" Target="../media/image3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3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3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image" Target="../media/image3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50.xml"/><Relationship Id="rId5" Type="http://schemas.openxmlformats.org/officeDocument/2006/relationships/image" Target="../media/image40.png"/><Relationship Id="rId1" Type="http://schemas.microsoft.com/office/2007/relationships/media" Target="../media/media1.avi"/><Relationship Id="rId2" Type="http://schemas.openxmlformats.org/officeDocument/2006/relationships/video" Target="../media/media1.avi"/></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 Id="rId3"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53.xml"/><Relationship Id="rId5" Type="http://schemas.openxmlformats.org/officeDocument/2006/relationships/image" Target="../media/image43.png"/><Relationship Id="rId1" Type="http://schemas.microsoft.com/office/2007/relationships/media" Target="../media/media2.avi"/><Relationship Id="rId2" Type="http://schemas.openxmlformats.org/officeDocument/2006/relationships/video" Target="../media/media2.avi"/></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notesSlide" Target="../notesSlides/notesSlide54.xml"/><Relationship Id="rId5" Type="http://schemas.openxmlformats.org/officeDocument/2006/relationships/image" Target="../media/image44.png"/><Relationship Id="rId1" Type="http://schemas.microsoft.com/office/2007/relationships/media" Target="../media/media3.avi"/><Relationship Id="rId2" Type="http://schemas.openxmlformats.org/officeDocument/2006/relationships/video" Target="../media/media3.avi"/></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10.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45.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7.xml"/><Relationship Id="rId3" Type="http://schemas.openxmlformats.org/officeDocument/2006/relationships/image" Target="../media/image4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8.xml"/><Relationship Id="rId3" Type="http://schemas.openxmlformats.org/officeDocument/2006/relationships/image" Target="../media/image2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 Id="rId3" Type="http://schemas.openxmlformats.org/officeDocument/2006/relationships/image" Target="../media/image3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4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 Id="rId3" Type="http://schemas.openxmlformats.org/officeDocument/2006/relationships/image" Target="../media/image3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4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 Id="rId3" Type="http://schemas.openxmlformats.org/officeDocument/2006/relationships/image" Target="../media/image14.png"/></Relationships>
</file>

<file path=ppt/slides/_rels/slide67.xml.rels><?xml version="1.0" encoding="UTF-8" standalone="yes"?>
<Relationships xmlns="http://schemas.openxmlformats.org/package/2006/relationships"><Relationship Id="rId3" Type="http://schemas.openxmlformats.org/officeDocument/2006/relationships/hyperlink" Target="mailto:alan@antcafe.com" TargetMode="External"/><Relationship Id="rId4" Type="http://schemas.openxmlformats.org/officeDocument/2006/relationships/hyperlink" Target="http://www.antcafe.com/" TargetMode="External"/><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ubtitle 2"/>
          <p:cNvSpPr>
            <a:spLocks noGrp="1"/>
          </p:cNvSpPr>
          <p:nvPr>
            <p:ph type="subTitle" idx="1"/>
          </p:nvPr>
        </p:nvSpPr>
        <p:spPr>
          <a:xfrm>
            <a:off x="912813" y="3001963"/>
            <a:ext cx="4724400" cy="854075"/>
          </a:xfrm>
          <a:noFill/>
        </p:spPr>
        <p:txBody>
          <a:bodyPr lIns="0" tIns="0">
            <a:spAutoFit/>
          </a:bodyPr>
          <a:lstStyle/>
          <a:p>
            <a:pPr eaLnBrk="1" hangingPunct="1">
              <a:spcBef>
                <a:spcPct val="0"/>
              </a:spcBef>
            </a:pPr>
            <a:r>
              <a:rPr lang="en-US" sz="2800">
                <a:latin typeface="Arial" charset="0"/>
                <a:ea typeface="ＭＳ Ｐゴシック" charset="0"/>
                <a:cs typeface="ＭＳ Ｐゴシック" charset="0"/>
              </a:rPr>
              <a:t>Because You Care </a:t>
            </a:r>
          </a:p>
          <a:p>
            <a:pPr eaLnBrk="1" hangingPunct="1">
              <a:spcBef>
                <a:spcPct val="0"/>
              </a:spcBef>
            </a:pPr>
            <a:r>
              <a:rPr lang="en-US" sz="2800">
                <a:latin typeface="Arial" charset="0"/>
                <a:ea typeface="ＭＳ Ｐゴシック" charset="0"/>
                <a:cs typeface="ＭＳ Ｐゴシック" charset="0"/>
              </a:rPr>
              <a:t>   About the Planet We Share</a:t>
            </a:r>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238" y="2590800"/>
            <a:ext cx="2671762"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Title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81000"/>
            <a:ext cx="81549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1752600"/>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Content Placeholder 2"/>
          <p:cNvSpPr>
            <a:spLocks/>
          </p:cNvSpPr>
          <p:nvPr/>
        </p:nvSpPr>
        <p:spPr bwMode="auto">
          <a:xfrm>
            <a:off x="914400" y="1960562"/>
            <a:ext cx="7010400" cy="367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320040">
              <a:spcAft>
                <a:spcPct val="20000"/>
              </a:spcAft>
              <a:buFont typeface="Arial"/>
              <a:buChar char="•"/>
            </a:pPr>
            <a:r>
              <a:rPr lang="en-US" sz="3000" dirty="0"/>
              <a:t>Harmful to the environment</a:t>
            </a:r>
          </a:p>
          <a:p>
            <a:pPr marL="228600" indent="-320040">
              <a:spcAft>
                <a:spcPct val="20000"/>
              </a:spcAft>
              <a:buFont typeface="Arial"/>
              <a:buChar char="•"/>
            </a:pPr>
            <a:r>
              <a:rPr lang="en-US" sz="3000" dirty="0"/>
              <a:t>Unsustainable</a:t>
            </a:r>
          </a:p>
          <a:p>
            <a:pPr marL="228600" indent="-320040">
              <a:spcAft>
                <a:spcPct val="20000"/>
              </a:spcAft>
              <a:buFont typeface="Arial"/>
              <a:buChar char="•"/>
            </a:pPr>
            <a:r>
              <a:rPr lang="en-US" sz="3000" dirty="0"/>
              <a:t>Unintended exposure</a:t>
            </a:r>
          </a:p>
          <a:p>
            <a:pPr lvl="1" indent="-228600">
              <a:spcAft>
                <a:spcPct val="20000"/>
              </a:spcAft>
              <a:buClr>
                <a:schemeClr val="accent2"/>
              </a:buClr>
              <a:buSzPct val="90000"/>
              <a:buFont typeface="Arial"/>
              <a:buChar char="•"/>
            </a:pPr>
            <a:r>
              <a:rPr lang="en-US" sz="3000" dirty="0">
                <a:ea typeface="ＭＳ Ｐゴシック" charset="0"/>
                <a:cs typeface="ＭＳ Ｐゴシック" charset="0"/>
              </a:rPr>
              <a:t>People</a:t>
            </a:r>
          </a:p>
          <a:p>
            <a:pPr lvl="1" indent="-228600">
              <a:spcAft>
                <a:spcPct val="20000"/>
              </a:spcAft>
              <a:buClr>
                <a:schemeClr val="accent2"/>
              </a:buClr>
              <a:buSzPct val="90000"/>
              <a:buFont typeface="Arial"/>
              <a:buChar char="•"/>
            </a:pPr>
            <a:r>
              <a:rPr lang="en-US" sz="3000" dirty="0">
                <a:ea typeface="ＭＳ Ｐゴシック" charset="0"/>
                <a:cs typeface="ＭＳ Ｐゴシック" charset="0"/>
              </a:rPr>
              <a:t>Pets</a:t>
            </a:r>
          </a:p>
          <a:p>
            <a:pPr lvl="1" indent="-228600">
              <a:spcAft>
                <a:spcPct val="20000"/>
              </a:spcAft>
              <a:buClr>
                <a:schemeClr val="accent2"/>
              </a:buClr>
              <a:buSzPct val="90000"/>
              <a:buFont typeface="Arial"/>
              <a:buChar char="•"/>
            </a:pPr>
            <a:r>
              <a:rPr lang="en-US" sz="3000" dirty="0">
                <a:ea typeface="ＭＳ Ｐゴシック" charset="0"/>
                <a:cs typeface="ＭＳ Ｐゴシック" charset="0"/>
              </a:rPr>
              <a:t>Non-target insects and </a:t>
            </a:r>
            <a:r>
              <a:rPr lang="en-US" sz="3000" dirty="0" smtClean="0">
                <a:ea typeface="ＭＳ Ｐゴシック" charset="0"/>
                <a:cs typeface="ＭＳ Ｐゴシック" charset="0"/>
              </a:rPr>
              <a:t/>
            </a:r>
            <a:br>
              <a:rPr lang="en-US" sz="3000" dirty="0" smtClean="0">
                <a:ea typeface="ＭＳ Ｐゴシック" charset="0"/>
                <a:cs typeface="ＭＳ Ｐゴシック" charset="0"/>
              </a:rPr>
            </a:br>
            <a:r>
              <a:rPr lang="en-US" sz="3000" dirty="0" smtClean="0">
                <a:ea typeface="ＭＳ Ｐゴシック" charset="0"/>
                <a:cs typeface="ＭＳ Ｐゴシック" charset="0"/>
              </a:rPr>
              <a:t>other </a:t>
            </a:r>
            <a:r>
              <a:rPr lang="en-US" sz="3000" dirty="0">
                <a:ea typeface="ＭＳ Ｐゴシック" charset="0"/>
                <a:cs typeface="ＭＳ Ｐゴシック" charset="0"/>
              </a:rPr>
              <a:t>animals</a:t>
            </a:r>
          </a:p>
        </p:txBody>
      </p:sp>
      <p:sp>
        <p:nvSpPr>
          <p:cNvPr id="17415" name="Rectangle 7"/>
          <p:cNvSpPr>
            <a:spLocks noGrp="1"/>
          </p:cNvSpPr>
          <p:nvPr>
            <p:ph type="title" idx="4294967295"/>
          </p:nvPr>
        </p:nvSpPr>
        <p:spPr>
          <a:xfrm>
            <a:off x="914400" y="528638"/>
            <a:ext cx="7467600" cy="1300162"/>
          </a:xfrm>
        </p:spPr>
        <p:txBody>
          <a:bodyPr/>
          <a:lstStyle/>
          <a:p>
            <a:pPr eaLnBrk="1" hangingPunct="1">
              <a:defRPr/>
            </a:pPr>
            <a:r>
              <a:rPr lang="en-US" dirty="0">
                <a:ea typeface="+mj-ea"/>
                <a:cs typeface="+mj-cs"/>
              </a:rPr>
              <a:t>What’s wrong with </a:t>
            </a:r>
            <a:br>
              <a:rPr lang="en-US" dirty="0">
                <a:ea typeface="+mj-ea"/>
                <a:cs typeface="+mj-cs"/>
              </a:rPr>
            </a:br>
            <a:r>
              <a:rPr lang="en-US" dirty="0">
                <a:ea typeface="+mj-ea"/>
                <a:cs typeface="+mj-cs"/>
              </a:rPr>
              <a:t>current treatments?</a:t>
            </a: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688848"/>
          </a:xfrm>
        </p:spPr>
        <p:txBody>
          <a:bodyPr>
            <a:noAutofit/>
          </a:bodyPr>
          <a:lstStyle/>
          <a:p>
            <a:pPr eaLnBrk="1" hangingPunct="1"/>
            <a:r>
              <a:rPr lang="en-US" dirty="0">
                <a:latin typeface="Arial" charset="0"/>
                <a:ea typeface="ＭＳ Ｐゴシック" charset="0"/>
                <a:cs typeface="ＭＳ Ｐゴシック" charset="0"/>
              </a:rPr>
              <a:t>Environment</a:t>
            </a:r>
          </a:p>
        </p:txBody>
      </p:sp>
      <p:sp>
        <p:nvSpPr>
          <p:cNvPr id="34819" name="Content Placeholder 2"/>
          <p:cNvSpPr>
            <a:spLocks noGrp="1"/>
          </p:cNvSpPr>
          <p:nvPr>
            <p:ph idx="1"/>
          </p:nvPr>
        </p:nvSpPr>
        <p:spPr>
          <a:xfrm>
            <a:off x="912813" y="1280160"/>
            <a:ext cx="7316787" cy="1981200"/>
          </a:xfrm>
        </p:spPr>
        <p:txBody>
          <a:bodyPr lIns="0" tIns="0" rIns="0" bIns="0"/>
          <a:lstStyle/>
          <a:p>
            <a:pPr marL="228600" indent="-228600" eaLnBrk="1" hangingPunct="1">
              <a:spcBef>
                <a:spcPct val="0"/>
              </a:spcBef>
              <a:buFont typeface="Arial"/>
              <a:buChar char="•"/>
            </a:pPr>
            <a:r>
              <a:rPr lang="en-US" sz="2800" dirty="0">
                <a:latin typeface="Arial" charset="0"/>
                <a:ea typeface="ＭＳ Ｐゴシック" charset="0"/>
                <a:cs typeface="ＭＳ Ｐゴシック" charset="0"/>
              </a:rPr>
              <a:t>Potable water will become increasingly scarce and valuable. </a:t>
            </a:r>
          </a:p>
          <a:p>
            <a:pPr marL="228600" indent="-228600" eaLnBrk="1" hangingPunct="1">
              <a:spcBef>
                <a:spcPct val="0"/>
              </a:spcBef>
              <a:buFont typeface="Arial"/>
              <a:buChar char="•"/>
            </a:pPr>
            <a:r>
              <a:rPr lang="en-US" sz="2800" dirty="0">
                <a:latin typeface="Arial" charset="0"/>
                <a:ea typeface="ＭＳ Ｐゴシック" charset="0"/>
                <a:cs typeface="ＭＳ Ｐゴシック" charset="0"/>
              </a:rPr>
              <a:t>Pollution of our drinking water will become a top concern.</a:t>
            </a:r>
          </a:p>
        </p:txBody>
      </p:sp>
      <p:pic>
        <p:nvPicPr>
          <p:cNvPr id="34820" name="Picture 2" descr="A31488A4-7621-4D87-808A-A777AC1A45AC@hs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971800"/>
            <a:ext cx="3733800" cy="260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1296987"/>
          </a:xfrm>
        </p:spPr>
        <p:txBody>
          <a:bodyPr>
            <a:noAutofit/>
          </a:bodyPr>
          <a:lstStyle/>
          <a:p>
            <a:pPr eaLnBrk="1" hangingPunct="1">
              <a:defRPr/>
            </a:pPr>
            <a:r>
              <a:rPr lang="en-US" dirty="0">
                <a:ea typeface="+mj-ea"/>
                <a:cs typeface="+mj-cs"/>
              </a:rPr>
              <a:t>Water availability will </a:t>
            </a:r>
            <a:br>
              <a:rPr lang="en-US" dirty="0">
                <a:ea typeface="+mj-ea"/>
                <a:cs typeface="+mj-cs"/>
              </a:rPr>
            </a:br>
            <a:r>
              <a:rPr lang="en-US" dirty="0">
                <a:ea typeface="+mj-ea"/>
                <a:cs typeface="+mj-cs"/>
              </a:rPr>
              <a:t>be impacted by: </a:t>
            </a:r>
            <a:br>
              <a:rPr lang="en-US" dirty="0">
                <a:ea typeface="+mj-ea"/>
                <a:cs typeface="+mj-cs"/>
              </a:rPr>
            </a:br>
            <a:endParaRPr lang="en-US" dirty="0">
              <a:ea typeface="+mj-ea"/>
              <a:cs typeface="+mj-cs"/>
            </a:endParaRPr>
          </a:p>
        </p:txBody>
      </p:sp>
      <p:sp>
        <p:nvSpPr>
          <p:cNvPr id="36867" name="Content Placeholder 2"/>
          <p:cNvSpPr>
            <a:spLocks noGrp="1"/>
          </p:cNvSpPr>
          <p:nvPr>
            <p:ph idx="1"/>
          </p:nvPr>
        </p:nvSpPr>
        <p:spPr>
          <a:xfrm>
            <a:off x="914400" y="1960563"/>
            <a:ext cx="3962400" cy="4059237"/>
          </a:xfrm>
        </p:spPr>
        <p:txBody>
          <a:bodyPr lIns="0" tIns="0" rIns="0" bIns="0"/>
          <a:lstStyle/>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Overpopulation</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Global warming </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Expanding deserts </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Melting glaciers </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Aquifers being consumed</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Saltwater intrusion into well fields</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Contamination of drinking water supplies</a:t>
            </a:r>
          </a:p>
        </p:txBody>
      </p:sp>
      <p:pic>
        <p:nvPicPr>
          <p:cNvPr id="368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4013" y="3962400"/>
            <a:ext cx="2514600"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4013" y="2355850"/>
            <a:ext cx="2514600" cy="160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48413" y="762000"/>
            <a:ext cx="2033587"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611187"/>
          </a:xfrm>
        </p:spPr>
        <p:txBody>
          <a:bodyPr>
            <a:noAutofit/>
          </a:bodyPr>
          <a:lstStyle/>
          <a:p>
            <a:pPr eaLnBrk="1" hangingPunct="1"/>
            <a:r>
              <a:rPr lang="en-US" dirty="0">
                <a:latin typeface="Arial" charset="0"/>
                <a:ea typeface="ＭＳ Ｐゴシック" charset="0"/>
                <a:cs typeface="ＭＳ Ｐゴシック" charset="0"/>
              </a:rPr>
              <a:t>Ants</a:t>
            </a:r>
          </a:p>
        </p:txBody>
      </p:sp>
      <p:sp>
        <p:nvSpPr>
          <p:cNvPr id="38915" name="Content Placeholder 2"/>
          <p:cNvSpPr>
            <a:spLocks noGrp="1"/>
          </p:cNvSpPr>
          <p:nvPr>
            <p:ph idx="1"/>
          </p:nvPr>
        </p:nvSpPr>
        <p:spPr>
          <a:xfrm>
            <a:off x="914400" y="1280160"/>
            <a:ext cx="7467600" cy="1016000"/>
          </a:xfrm>
        </p:spPr>
        <p:txBody>
          <a:bodyPr lIns="0" tIns="0" rIns="0" bIns="0"/>
          <a:lstStyle/>
          <a:p>
            <a:pPr marL="4763" indent="0" eaLnBrk="1" hangingPunct="1">
              <a:buNone/>
            </a:pPr>
            <a:r>
              <a:rPr lang="en-US" dirty="0">
                <a:latin typeface="Arial" charset="0"/>
                <a:ea typeface="ＭＳ Ｐゴシック" charset="0"/>
                <a:cs typeface="ＭＳ Ｐゴシック" charset="0"/>
              </a:rPr>
              <a:t>If you think ants are getting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worse each year…</a:t>
            </a:r>
          </a:p>
        </p:txBody>
      </p:sp>
      <p:pic>
        <p:nvPicPr>
          <p:cNvPr id="38916" name="Picture 2" descr="http://www.econsultant.com/print-2009-calendars/thumbs-calendar-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438400"/>
            <a:ext cx="29622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765048"/>
          </a:xfrm>
        </p:spPr>
        <p:txBody>
          <a:bodyPr>
            <a:noAutofit/>
          </a:bodyPr>
          <a:lstStyle/>
          <a:p>
            <a:pPr eaLnBrk="1" hangingPunct="1">
              <a:defRPr/>
            </a:pPr>
            <a:r>
              <a:rPr lang="en-US" dirty="0" smtClean="0">
                <a:ea typeface="+mj-ea"/>
                <a:cs typeface="+mj-cs"/>
              </a:rPr>
              <a:t>…you’re </a:t>
            </a:r>
            <a:r>
              <a:rPr lang="en-US" dirty="0">
                <a:ea typeface="+mj-ea"/>
                <a:cs typeface="+mj-cs"/>
              </a:rPr>
              <a:t>probably right!</a:t>
            </a:r>
          </a:p>
        </p:txBody>
      </p:sp>
      <p:sp>
        <p:nvSpPr>
          <p:cNvPr id="40963" name="Content Placeholder 2"/>
          <p:cNvSpPr>
            <a:spLocks noGrp="1"/>
          </p:cNvSpPr>
          <p:nvPr>
            <p:ph idx="1"/>
          </p:nvPr>
        </p:nvSpPr>
        <p:spPr>
          <a:xfrm>
            <a:off x="912813" y="1280160"/>
            <a:ext cx="3884612" cy="3520440"/>
          </a:xfrm>
        </p:spPr>
        <p:txBody>
          <a:bodyPr lIns="0" tIns="0" rIns="0" bIns="0"/>
          <a:lstStyle/>
          <a:p>
            <a:pPr marL="0" indent="0" eaLnBrk="1" hangingPunct="1">
              <a:buNone/>
            </a:pPr>
            <a:r>
              <a:rPr lang="en-US" sz="2800" dirty="0">
                <a:latin typeface="Arial" charset="0"/>
                <a:ea typeface="ＭＳ Ｐゴシック" charset="0"/>
                <a:cs typeface="ＭＳ Ｐゴシック" charset="0"/>
              </a:rPr>
              <a:t>Native ants are being replaced by more aggressive invaders from other countries, and other areas of our country, due to increased trade and climate changes!</a:t>
            </a:r>
          </a:p>
        </p:txBody>
      </p:sp>
      <p:pic>
        <p:nvPicPr>
          <p:cNvPr id="409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09800"/>
            <a:ext cx="2971800" cy="205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Box 5"/>
          <p:cNvSpPr txBox="1">
            <a:spLocks noChangeArrowheads="1"/>
          </p:cNvSpPr>
          <p:nvPr/>
        </p:nvSpPr>
        <p:spPr bwMode="auto">
          <a:xfrm>
            <a:off x="8197850" y="3622675"/>
            <a:ext cx="336550"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1000"/>
              <a:t>Alex Wild</a:t>
            </a:r>
          </a:p>
        </p:txBody>
      </p:sp>
      <p:sp>
        <p:nvSpPr>
          <p:cNvPr id="40966" name="TextBox 6"/>
          <p:cNvSpPr txBox="1">
            <a:spLocks noChangeArrowheads="1"/>
          </p:cNvSpPr>
          <p:nvPr/>
        </p:nvSpPr>
        <p:spPr bwMode="auto">
          <a:xfrm>
            <a:off x="5181600" y="1905000"/>
            <a:ext cx="1460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1200"/>
              <a:t>Argentine Ant Nest</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688848"/>
          </a:xfrm>
        </p:spPr>
        <p:txBody>
          <a:bodyPr>
            <a:noAutofit/>
          </a:bodyPr>
          <a:lstStyle/>
          <a:p>
            <a:pPr eaLnBrk="1" hangingPunct="1"/>
            <a:r>
              <a:rPr lang="en-US" dirty="0">
                <a:latin typeface="Arial" charset="0"/>
                <a:ea typeface="ＭＳ Ｐゴシック" charset="0"/>
                <a:cs typeface="ＭＳ Ｐゴシック" charset="0"/>
              </a:rPr>
              <a:t>Tramp Ants</a:t>
            </a:r>
          </a:p>
        </p:txBody>
      </p:sp>
      <p:sp>
        <p:nvSpPr>
          <p:cNvPr id="43011" name="Content Placeholder 2"/>
          <p:cNvSpPr>
            <a:spLocks noGrp="1"/>
          </p:cNvSpPr>
          <p:nvPr>
            <p:ph idx="1"/>
          </p:nvPr>
        </p:nvSpPr>
        <p:spPr>
          <a:xfrm>
            <a:off x="912813" y="1280160"/>
            <a:ext cx="3963987" cy="4815840"/>
          </a:xfrm>
        </p:spPr>
        <p:txBody>
          <a:bodyPr lIns="0" tIns="0" rIns="0" bIns="0"/>
          <a:lstStyle/>
          <a:p>
            <a:pPr marL="228600" indent="-228600" eaLnBrk="1" hangingPunct="1">
              <a:lnSpc>
                <a:spcPct val="120000"/>
              </a:lnSpc>
              <a:spcBef>
                <a:spcPct val="0"/>
              </a:spcBef>
              <a:buFont typeface="Arial"/>
              <a:buChar char="•"/>
            </a:pPr>
            <a:r>
              <a:rPr lang="en-US" sz="2000" dirty="0">
                <a:latin typeface="Arial" charset="0"/>
                <a:ea typeface="ＭＳ Ｐゴシック" charset="0"/>
                <a:cs typeface="ＭＳ Ｐゴシック" charset="0"/>
              </a:rPr>
              <a:t>Ant colonies that used to be made up of a few hundred ants are being replaced by colonies with tens of thousands, or even millions of ants.</a:t>
            </a:r>
          </a:p>
          <a:p>
            <a:pPr marL="228600" indent="-228600" eaLnBrk="1" hangingPunct="1">
              <a:lnSpc>
                <a:spcPct val="120000"/>
              </a:lnSpc>
              <a:spcBef>
                <a:spcPct val="0"/>
              </a:spcBef>
              <a:spcAft>
                <a:spcPct val="20000"/>
              </a:spcAft>
              <a:buFont typeface="Arial"/>
              <a:buChar char="•"/>
            </a:pPr>
            <a:r>
              <a:rPr lang="en-US" sz="2000" dirty="0">
                <a:latin typeface="Arial" charset="0"/>
                <a:ea typeface="ＭＳ Ｐゴシック" charset="0"/>
                <a:cs typeface="ＭＳ Ｐゴシック" charset="0"/>
              </a:rPr>
              <a:t>These aggressive invaders are generally known as </a:t>
            </a:r>
            <a:r>
              <a:rPr lang="ja-JP" altLang="en-US" sz="2000" dirty="0">
                <a:latin typeface="Arial" charset="0"/>
                <a:ea typeface="ＭＳ Ｐゴシック" charset="0"/>
                <a:cs typeface="ＭＳ Ｐゴシック" charset="0"/>
              </a:rPr>
              <a:t>‘</a:t>
            </a:r>
            <a:r>
              <a:rPr lang="en-US" sz="2000" dirty="0">
                <a:latin typeface="Arial" charset="0"/>
                <a:ea typeface="ＭＳ Ｐゴシック" charset="0"/>
                <a:cs typeface="ＭＳ Ｐゴシック" charset="0"/>
              </a:rPr>
              <a:t>tramp ants</a:t>
            </a:r>
            <a:r>
              <a:rPr lang="ja-JP" altLang="en-US" sz="2000" dirty="0">
                <a:latin typeface="Arial" charset="0"/>
                <a:ea typeface="ＭＳ Ｐゴシック" charset="0"/>
                <a:cs typeface="ＭＳ Ｐゴシック" charset="0"/>
              </a:rPr>
              <a:t>’</a:t>
            </a:r>
            <a:r>
              <a:rPr lang="en-US" sz="2000" dirty="0">
                <a:latin typeface="Arial" charset="0"/>
                <a:ea typeface="ＭＳ Ｐゴシック" charset="0"/>
                <a:cs typeface="ＭＳ Ｐゴシック" charset="0"/>
              </a:rPr>
              <a:t> and are characterized by the following:</a:t>
            </a:r>
            <a:r>
              <a:rPr lang="en-US" sz="2300" dirty="0">
                <a:latin typeface="Arial" charset="0"/>
                <a:ea typeface="ＭＳ Ｐゴシック" charset="0"/>
                <a:cs typeface="ＭＳ Ｐゴシック" charset="0"/>
              </a:rPr>
              <a:t> </a:t>
            </a:r>
          </a:p>
          <a:p>
            <a:pPr marL="457200" lvl="1" indent="-228600" eaLnBrk="1" hangingPunct="1">
              <a:lnSpc>
                <a:spcPct val="120000"/>
              </a:lnSpc>
              <a:spcBef>
                <a:spcPct val="0"/>
              </a:spcBef>
              <a:buFont typeface="Arial"/>
              <a:buChar char="•"/>
            </a:pPr>
            <a:r>
              <a:rPr lang="en-US" sz="1800" dirty="0">
                <a:latin typeface="Arial" charset="0"/>
                <a:ea typeface="ＭＳ Ｐゴシック" charset="0"/>
              </a:rPr>
              <a:t>High mobility (rapid colonization)</a:t>
            </a:r>
          </a:p>
          <a:p>
            <a:pPr marL="457200" lvl="1" indent="-228600" eaLnBrk="1" hangingPunct="1">
              <a:lnSpc>
                <a:spcPct val="120000"/>
              </a:lnSpc>
              <a:spcBef>
                <a:spcPct val="0"/>
              </a:spcBef>
              <a:buFont typeface="Arial"/>
              <a:buChar char="•"/>
            </a:pPr>
            <a:r>
              <a:rPr lang="en-US" sz="1800" dirty="0">
                <a:latin typeface="Arial" charset="0"/>
                <a:ea typeface="ＭＳ Ｐゴシック" charset="0"/>
              </a:rPr>
              <a:t>No intra-specific aggression, leading to huge multi-queen colonies</a:t>
            </a:r>
            <a:endParaRPr lang="en-US" sz="2100" dirty="0">
              <a:latin typeface="Arial" charset="0"/>
              <a:ea typeface="ＭＳ Ｐゴシック" charset="0"/>
            </a:endParaRPr>
          </a:p>
        </p:txBody>
      </p:sp>
      <p:pic>
        <p:nvPicPr>
          <p:cNvPr id="43012" name="Picture 4" descr="C:\Users\Alan Bernard\Pictures\Ant Nest.jpg"/>
          <p:cNvPicPr>
            <a:picLocks noChangeAspect="1" noChangeArrowheads="1"/>
          </p:cNvPicPr>
          <p:nvPr/>
        </p:nvPicPr>
        <p:blipFill>
          <a:blip r:embed="rId3">
            <a:extLst>
              <a:ext uri="{28A0092B-C50C-407E-A947-70E740481C1C}">
                <a14:useLocalDpi xmlns:a14="http://schemas.microsoft.com/office/drawing/2010/main" val="0"/>
              </a:ext>
            </a:extLst>
          </a:blip>
          <a:srcRect t="2971"/>
          <a:stretch>
            <a:fillRect/>
          </a:stretch>
        </p:blipFill>
        <p:spPr bwMode="auto">
          <a:xfrm>
            <a:off x="5257800" y="1905000"/>
            <a:ext cx="29718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688848"/>
          </a:xfrm>
        </p:spPr>
        <p:txBody>
          <a:bodyPr>
            <a:noAutofit/>
          </a:bodyPr>
          <a:lstStyle/>
          <a:p>
            <a:pPr eaLnBrk="1" hangingPunct="1"/>
            <a:r>
              <a:rPr lang="en-US" dirty="0">
                <a:latin typeface="Arial" charset="0"/>
                <a:ea typeface="ＭＳ Ｐゴシック" charset="0"/>
                <a:cs typeface="ＭＳ Ｐゴシック" charset="0"/>
              </a:rPr>
              <a:t>Current Treatments</a:t>
            </a:r>
          </a:p>
        </p:txBody>
      </p:sp>
      <p:sp>
        <p:nvSpPr>
          <p:cNvPr id="45059" name="Content Placeholder 2"/>
          <p:cNvSpPr>
            <a:spLocks noGrp="1"/>
          </p:cNvSpPr>
          <p:nvPr>
            <p:ph idx="1"/>
          </p:nvPr>
        </p:nvSpPr>
        <p:spPr>
          <a:xfrm>
            <a:off x="912813" y="1280160"/>
            <a:ext cx="3735387" cy="4572000"/>
          </a:xfrm>
        </p:spPr>
        <p:txBody>
          <a:bodyPr lIns="0" tIns="0" rIns="0" bIns="0"/>
          <a:lstStyle/>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Sprays and granules that only work where they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are </a:t>
            </a:r>
            <a:r>
              <a:rPr lang="en-US" sz="2400" dirty="0">
                <a:latin typeface="Arial" charset="0"/>
                <a:ea typeface="ＭＳ Ｐゴシック" charset="0"/>
                <a:cs typeface="ＭＳ Ｐゴシック" charset="0"/>
              </a:rPr>
              <a:t>placed.</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Some sprays are repellent and can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fracture </a:t>
            </a:r>
            <a:r>
              <a:rPr lang="en-US" sz="2400" dirty="0">
                <a:latin typeface="Arial" charset="0"/>
                <a:ea typeface="ＭＳ Ｐゴシック" charset="0"/>
                <a:cs typeface="ＭＳ Ｐゴシック" charset="0"/>
              </a:rPr>
              <a:t>a colony,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turning </a:t>
            </a:r>
            <a:r>
              <a:rPr lang="en-US" sz="2400" dirty="0">
                <a:latin typeface="Arial" charset="0"/>
                <a:ea typeface="ＭＳ Ｐゴシック" charset="0"/>
                <a:cs typeface="ＭＳ Ｐゴシック" charset="0"/>
              </a:rPr>
              <a:t>a single </a:t>
            </a:r>
            <a:r>
              <a:rPr lang="en-US" sz="2400" dirty="0" smtClean="0">
                <a:latin typeface="Arial" charset="0"/>
                <a:ea typeface="ＭＳ Ｐゴシック" charset="0"/>
                <a:cs typeface="ＭＳ Ｐゴシック" charset="0"/>
              </a:rPr>
              <a:t>nest</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 </a:t>
            </a:r>
            <a:r>
              <a:rPr lang="en-US" sz="2400" dirty="0">
                <a:latin typeface="Arial" charset="0"/>
                <a:ea typeface="ＭＳ Ｐゴシック" charset="0"/>
                <a:cs typeface="ＭＳ Ｐゴシック" charset="0"/>
              </a:rPr>
              <a:t>into two or more nests.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The </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AI</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 </a:t>
            </a:r>
            <a:r>
              <a:rPr lang="en-US" sz="2400" dirty="0" err="1">
                <a:latin typeface="Arial" charset="0"/>
                <a:ea typeface="ＭＳ Ｐゴシック" charset="0"/>
                <a:cs typeface="ＭＳ Ｐゴシック" charset="0"/>
              </a:rPr>
              <a:t>doesn</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t get to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the </a:t>
            </a:r>
            <a:r>
              <a:rPr lang="en-US" sz="2400" dirty="0">
                <a:latin typeface="Arial" charset="0"/>
                <a:ea typeface="ＭＳ Ｐゴシック" charset="0"/>
                <a:cs typeface="ＭＳ Ｐゴシック" charset="0"/>
              </a:rPr>
              <a:t>queen(s), so the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ants come back.</a:t>
            </a:r>
          </a:p>
        </p:txBody>
      </p:sp>
      <p:pic>
        <p:nvPicPr>
          <p:cNvPr id="45060" name="Picture 5" descr="Pesticide Spray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438400"/>
            <a:ext cx="3505200" cy="265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5181600" cy="612648"/>
          </a:xfrm>
        </p:spPr>
        <p:txBody>
          <a:bodyPr>
            <a:noAutofit/>
          </a:bodyPr>
          <a:lstStyle/>
          <a:p>
            <a:pPr eaLnBrk="1" hangingPunct="1"/>
            <a:r>
              <a:rPr lang="en-US" dirty="0">
                <a:latin typeface="Arial" charset="0"/>
                <a:ea typeface="ＭＳ Ｐゴシック" charset="0"/>
                <a:cs typeface="ＭＳ Ｐゴシック" charset="0"/>
              </a:rPr>
              <a:t>Current Treatments</a:t>
            </a:r>
          </a:p>
        </p:txBody>
      </p:sp>
      <p:pic>
        <p:nvPicPr>
          <p:cNvPr id="47107" name="Picture 2" descr="A6BA11A6-BE53-46E7-8833-179A5DC3CE5E@hs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1981200"/>
            <a:ext cx="3657600"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Content Placeholder 2"/>
          <p:cNvSpPr>
            <a:spLocks/>
          </p:cNvSpPr>
          <p:nvPr/>
        </p:nvSpPr>
        <p:spPr bwMode="auto">
          <a:xfrm>
            <a:off x="912813" y="1280160"/>
            <a:ext cx="3735387" cy="360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400" dirty="0"/>
              <a:t>Sprays and granules are either broken down by sun and rain or washed into the soil where they can get into the </a:t>
            </a:r>
            <a:r>
              <a:rPr lang="en-US" sz="2400" dirty="0" smtClean="0"/>
              <a:t/>
            </a:r>
            <a:br>
              <a:rPr lang="en-US" sz="2400" dirty="0" smtClean="0"/>
            </a:br>
            <a:r>
              <a:rPr lang="en-US" sz="2400" dirty="0" smtClean="0"/>
              <a:t>water </a:t>
            </a:r>
            <a:r>
              <a:rPr lang="en-US" sz="2400" dirty="0"/>
              <a:t>system.</a:t>
            </a:r>
          </a:p>
          <a:p>
            <a:pPr marL="228600" indent="-228600">
              <a:lnSpc>
                <a:spcPct val="110000"/>
              </a:lnSpc>
              <a:buFont typeface="Arial"/>
              <a:buChar char="•"/>
            </a:pPr>
            <a:r>
              <a:rPr lang="en-US" sz="2400" dirty="0"/>
              <a:t>When broken down, </a:t>
            </a:r>
            <a:r>
              <a:rPr lang="en-US" sz="2400" dirty="0" smtClean="0"/>
              <a:t/>
            </a:r>
            <a:br>
              <a:rPr lang="en-US" sz="2400" dirty="0" smtClean="0"/>
            </a:br>
            <a:r>
              <a:rPr lang="en-US" sz="2400" dirty="0" smtClean="0"/>
              <a:t>some </a:t>
            </a:r>
            <a:r>
              <a:rPr lang="en-US" sz="2400" dirty="0"/>
              <a:t>chemicals are </a:t>
            </a:r>
            <a:r>
              <a:rPr lang="en-US" sz="2400" dirty="0" smtClean="0"/>
              <a:t/>
            </a:r>
            <a:br>
              <a:rPr lang="en-US" sz="2400" dirty="0" smtClean="0"/>
            </a:br>
            <a:r>
              <a:rPr lang="en-US" sz="2400" dirty="0" smtClean="0"/>
              <a:t>up </a:t>
            </a:r>
            <a:r>
              <a:rPr lang="en-US" sz="2400" dirty="0"/>
              <a:t>to 10x more toxic!</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5029200" cy="612648"/>
          </a:xfrm>
        </p:spPr>
        <p:txBody>
          <a:bodyPr>
            <a:noAutofit/>
          </a:bodyPr>
          <a:lstStyle/>
          <a:p>
            <a:pPr eaLnBrk="1" hangingPunct="1"/>
            <a:r>
              <a:rPr lang="en-US" dirty="0">
                <a:latin typeface="Arial" charset="0"/>
                <a:ea typeface="ＭＳ Ｐゴシック" charset="0"/>
                <a:cs typeface="ＭＳ Ｐゴシック" charset="0"/>
              </a:rPr>
              <a:t>Current Treatments</a:t>
            </a:r>
          </a:p>
        </p:txBody>
      </p:sp>
      <p:sp>
        <p:nvSpPr>
          <p:cNvPr id="49155" name="Content Placeholder 2"/>
          <p:cNvSpPr>
            <a:spLocks noGrp="1"/>
          </p:cNvSpPr>
          <p:nvPr>
            <p:ph idx="1"/>
          </p:nvPr>
        </p:nvSpPr>
        <p:spPr>
          <a:xfrm>
            <a:off x="912813" y="1280160"/>
            <a:ext cx="3506787" cy="2987040"/>
          </a:xfrm>
        </p:spPr>
        <p:txBody>
          <a:bodyPr lIns="0" tIns="0" rIns="0" bIns="0"/>
          <a:lstStyle/>
          <a:p>
            <a:pPr marL="0" indent="0" eaLnBrk="1" hangingPunct="1">
              <a:lnSpc>
                <a:spcPct val="110000"/>
              </a:lnSpc>
              <a:spcBef>
                <a:spcPct val="0"/>
              </a:spcBef>
              <a:buNone/>
            </a:pPr>
            <a:r>
              <a:rPr lang="en-US" sz="2400" dirty="0">
                <a:latin typeface="Arial" charset="0"/>
                <a:ea typeface="ＭＳ Ｐゴシック" charset="0"/>
                <a:cs typeface="ＭＳ Ｐゴシック" charset="0"/>
              </a:rPr>
              <a:t>Solid baits in </a:t>
            </a:r>
            <a:r>
              <a:rPr lang="en-US" sz="2400" dirty="0" smtClean="0">
                <a:latin typeface="Arial" charset="0"/>
                <a:ea typeface="ＭＳ Ｐゴシック" charset="0"/>
                <a:cs typeface="ＭＳ Ｐゴシック" charset="0"/>
              </a:rPr>
              <a:t>small </a:t>
            </a:r>
            <a:r>
              <a:rPr lang="en-US" sz="2400" dirty="0">
                <a:latin typeface="Arial" charset="0"/>
                <a:ea typeface="ＭＳ Ｐゴシック" charset="0"/>
                <a:cs typeface="ＭＳ Ｐゴシック" charset="0"/>
              </a:rPr>
              <a:t>stations used </a:t>
            </a:r>
            <a:r>
              <a:rPr lang="en-US" sz="2400" dirty="0" smtClean="0">
                <a:latin typeface="Arial" charset="0"/>
                <a:ea typeface="ＭＳ Ｐゴシック" charset="0"/>
                <a:cs typeface="ＭＳ Ｐゴシック" charset="0"/>
              </a:rPr>
              <a:t>to </a:t>
            </a:r>
            <a:r>
              <a:rPr lang="en-US" sz="2400" dirty="0">
                <a:latin typeface="Arial" charset="0"/>
                <a:ea typeface="ＭＳ Ｐゴシック" charset="0"/>
                <a:cs typeface="ＭＳ Ｐゴシック" charset="0"/>
              </a:rPr>
              <a:t>offer some indoor control, but the tiny amount of bait in them can</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t control the </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super colonies</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 that usually nest outside.</a:t>
            </a:r>
          </a:p>
        </p:txBody>
      </p:sp>
      <p:pic>
        <p:nvPicPr>
          <p:cNvPr id="49156" name="Content Placeholder 4" descr="fluorgr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286000"/>
            <a:ext cx="3429000" cy="290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0352"/>
            <a:ext cx="7467600" cy="1296987"/>
          </a:xfrm>
        </p:spPr>
        <p:txBody>
          <a:bodyPr>
            <a:noAutofit/>
          </a:bodyPr>
          <a:lstStyle/>
          <a:p>
            <a:pPr eaLnBrk="1" hangingPunct="1"/>
            <a:r>
              <a:rPr lang="en-US" dirty="0">
                <a:latin typeface="Arial" charset="0"/>
                <a:ea typeface="ＭＳ Ｐゴシック" charset="0"/>
                <a:cs typeface="ＭＳ Ｐゴシック" charset="0"/>
              </a:rPr>
              <a:t>Controlling Highly Aggressive Ants with </a:t>
            </a:r>
            <a:r>
              <a:rPr lang="ja-JP" altLang="en-US" dirty="0">
                <a:latin typeface="Arial" charset="0"/>
                <a:ea typeface="ＭＳ Ｐゴシック" charset="0"/>
                <a:cs typeface="ＭＳ Ｐゴシック" charset="0"/>
              </a:rPr>
              <a:t>‘</a:t>
            </a:r>
            <a:r>
              <a:rPr lang="en-US" dirty="0">
                <a:latin typeface="Arial" charset="0"/>
                <a:ea typeface="ＭＳ Ｐゴシック" charset="0"/>
                <a:cs typeface="ＭＳ Ｐゴシック" charset="0"/>
              </a:rPr>
              <a:t>Super Colonies</a:t>
            </a:r>
            <a:r>
              <a:rPr lang="ja-JP" altLang="en-US" dirty="0">
                <a:latin typeface="Arial" charset="0"/>
                <a:ea typeface="ＭＳ Ｐゴシック" charset="0"/>
                <a:cs typeface="ＭＳ Ｐゴシック" charset="0"/>
              </a:rPr>
              <a:t>’</a:t>
            </a:r>
            <a:r>
              <a:rPr lang="en-US" dirty="0">
                <a:latin typeface="Arial" charset="0"/>
                <a:ea typeface="ＭＳ Ｐゴシック" charset="0"/>
                <a:cs typeface="ＭＳ Ｐゴシック" charset="0"/>
              </a:rPr>
              <a:t/>
            </a:r>
            <a:br>
              <a:rPr lang="en-US" dirty="0">
                <a:latin typeface="Arial" charset="0"/>
                <a:ea typeface="ＭＳ Ｐゴシック" charset="0"/>
                <a:cs typeface="ＭＳ Ｐゴシック" charset="0"/>
              </a:rPr>
            </a:br>
            <a:endParaRPr lang="en-US" dirty="0">
              <a:latin typeface="Arial" charset="0"/>
              <a:ea typeface="ＭＳ Ｐゴシック" charset="0"/>
              <a:cs typeface="ＭＳ Ｐゴシック" charset="0"/>
            </a:endParaRPr>
          </a:p>
        </p:txBody>
      </p:sp>
      <p:sp>
        <p:nvSpPr>
          <p:cNvPr id="51203" name="Content Placeholder 2"/>
          <p:cNvSpPr>
            <a:spLocks noGrp="1"/>
          </p:cNvSpPr>
          <p:nvPr>
            <p:ph idx="1"/>
          </p:nvPr>
        </p:nvSpPr>
        <p:spPr>
          <a:xfrm>
            <a:off x="914400" y="1956816"/>
            <a:ext cx="7010400" cy="2971800"/>
          </a:xfrm>
        </p:spPr>
        <p:txBody>
          <a:bodyPr lIns="0" tIns="0" rIns="0" bIns="0"/>
          <a:lstStyle/>
          <a:p>
            <a:pPr marL="228600" indent="-228600" eaLnBrk="1" hangingPunct="1">
              <a:spcBef>
                <a:spcPct val="0"/>
              </a:spcBef>
              <a:buFont typeface="Arial"/>
              <a:buChar char="•"/>
            </a:pPr>
            <a:r>
              <a:rPr lang="en-US" dirty="0">
                <a:latin typeface="Arial" charset="0"/>
                <a:ea typeface="ＭＳ Ｐゴシック" charset="0"/>
                <a:cs typeface="ＭＳ Ｐゴシック" charset="0"/>
              </a:rPr>
              <a:t>In developing our Innovative products,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we carefully heeded the latest ant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control research findings. </a:t>
            </a:r>
          </a:p>
          <a:p>
            <a:pPr marL="228600" indent="-228600" eaLnBrk="1" hangingPunct="1">
              <a:spcBef>
                <a:spcPct val="0"/>
              </a:spcBef>
              <a:buFont typeface="Arial"/>
              <a:buChar char="•"/>
            </a:pPr>
            <a:r>
              <a:rPr lang="en-US" dirty="0">
                <a:latin typeface="Arial" charset="0"/>
                <a:ea typeface="ＭＳ Ｐゴシック" charset="0"/>
                <a:cs typeface="ＭＳ Ｐゴシック" charset="0"/>
              </a:rPr>
              <a:t>Links to the full articles cited, herein,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are available on our Web site at </a:t>
            </a:r>
            <a:r>
              <a:rPr lang="en-US" dirty="0">
                <a:latin typeface="Arial" charset="0"/>
                <a:ea typeface="ＭＳ Ｐゴシック" charset="0"/>
                <a:cs typeface="ＭＳ Ｐゴシック" charset="0"/>
                <a:hlinkClick r:id="rId3"/>
              </a:rPr>
              <a:t>www.antcafe.com</a:t>
            </a:r>
            <a:r>
              <a:rPr lang="en-US" dirty="0">
                <a:latin typeface="Arial" charset="0"/>
                <a:ea typeface="ＭＳ Ｐゴシック" charset="0"/>
                <a:cs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914400" y="1277938"/>
            <a:ext cx="7315200" cy="1465262"/>
          </a:xfrm>
        </p:spPr>
        <p:txBody>
          <a:bodyPr vert="horz" wrap="square" lIns="0" tIns="0" rIns="0" bIns="0" anchor="t" anchorCtr="0">
            <a:noAutofit/>
          </a:bodyPr>
          <a:lstStyle/>
          <a:p>
            <a:pPr marL="0" indent="0" eaLnBrk="1" hangingPunct="1">
              <a:spcBef>
                <a:spcPct val="0"/>
              </a:spcBef>
              <a:buNone/>
            </a:pPr>
            <a:r>
              <a:rPr lang="en-US" dirty="0"/>
              <a:t>T</a:t>
            </a:r>
            <a:r>
              <a:rPr lang="en-US" dirty="0" smtClean="0"/>
              <a:t>he </a:t>
            </a:r>
            <a:r>
              <a:rPr lang="en-US" dirty="0"/>
              <a:t>most beneficial way to do </a:t>
            </a:r>
            <a:r>
              <a:rPr lang="en-US" dirty="0" smtClean="0"/>
              <a:t/>
            </a:r>
            <a:br>
              <a:rPr lang="en-US" dirty="0" smtClean="0"/>
            </a:br>
            <a:r>
              <a:rPr lang="en-US" dirty="0" smtClean="0"/>
              <a:t>pest </a:t>
            </a:r>
            <a:r>
              <a:rPr lang="en-US" dirty="0"/>
              <a:t>control is with the least environmental impact possible. </a:t>
            </a:r>
          </a:p>
        </p:txBody>
      </p:sp>
      <p:pic>
        <p:nvPicPr>
          <p:cNvPr id="163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048000"/>
            <a:ext cx="362902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Rectangle 6"/>
          <p:cNvSpPr>
            <a:spLocks noGrp="1"/>
          </p:cNvSpPr>
          <p:nvPr>
            <p:ph type="title" idx="4294967295"/>
          </p:nvPr>
        </p:nvSpPr>
        <p:spPr>
          <a:xfrm>
            <a:off x="914400" y="528638"/>
            <a:ext cx="7467600" cy="690562"/>
          </a:xfrm>
        </p:spPr>
        <p:txBody>
          <a:bodyPr/>
          <a:lstStyle/>
          <a:p>
            <a:pPr eaLnBrk="1" hangingPunct="1"/>
            <a:r>
              <a:rPr lang="en-US" dirty="0">
                <a:latin typeface="Arial" charset="0"/>
                <a:ea typeface="ＭＳ Ｐゴシック" charset="0"/>
                <a:cs typeface="ＭＳ Ｐゴシック" charset="0"/>
              </a:rPr>
              <a:t>We believe that…</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7165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53251" name="Content Placeholder 3"/>
          <p:cNvSpPr>
            <a:spLocks noGrp="1"/>
          </p:cNvSpPr>
          <p:nvPr>
            <p:ph sz="half" idx="1"/>
          </p:nvPr>
        </p:nvSpPr>
        <p:spPr>
          <a:xfrm>
            <a:off x="0" y="1498600"/>
            <a:ext cx="9144000" cy="1016000"/>
          </a:xfrm>
          <a:solidFill>
            <a:srgbClr val="9EB160"/>
          </a:solidFill>
          <a:ln>
            <a:solidFill>
              <a:srgbClr val="000000"/>
            </a:solidFill>
            <a:miter lim="800000"/>
            <a:headEnd/>
            <a:tailEnd/>
          </a:ln>
        </p:spPr>
        <p:txBody>
          <a:bodyPr lIns="91440" tIns="45720" rIns="91440" bIns="45720" anchor="ctr"/>
          <a:lstStyle/>
          <a:p>
            <a:pPr marL="0" indent="0" algn="ctr" eaLnBrk="1" hangingPunct="1">
              <a:buFont typeface="Wingdings" charset="0"/>
              <a:buNone/>
            </a:pPr>
            <a:r>
              <a:rPr lang="ja-JP" altLang="en-US">
                <a:solidFill>
                  <a:schemeClr val="bg1"/>
                </a:solidFill>
                <a:latin typeface="Arial" charset="0"/>
                <a:ea typeface="ＭＳ Ｐゴシック" charset="0"/>
                <a:cs typeface="ＭＳ Ｐゴシック" charset="0"/>
              </a:rPr>
              <a:t>“</a:t>
            </a:r>
            <a:r>
              <a:rPr lang="en-US">
                <a:solidFill>
                  <a:schemeClr val="bg1"/>
                </a:solidFill>
                <a:latin typeface="Arial" charset="0"/>
                <a:ea typeface="ＭＳ Ｐゴシック" charset="0"/>
                <a:cs typeface="ＭＳ Ｐゴシック" charset="0"/>
              </a:rPr>
              <a:t>Ant Trails: A Key to Management with Baits</a:t>
            </a:r>
            <a:r>
              <a:rPr lang="ja-JP" altLang="en-US">
                <a:solidFill>
                  <a:schemeClr val="bg1"/>
                </a:solidFill>
                <a:latin typeface="Arial" charset="0"/>
                <a:ea typeface="ＭＳ Ｐゴシック" charset="0"/>
                <a:cs typeface="ＭＳ Ｐゴシック" charset="0"/>
              </a:rPr>
              <a:t>”</a:t>
            </a:r>
            <a:r>
              <a:rPr lang="en-US">
                <a:solidFill>
                  <a:schemeClr val="bg1"/>
                </a:solidFill>
                <a:latin typeface="Arial" charset="0"/>
                <a:ea typeface="ＭＳ Ｐゴシック" charset="0"/>
                <a:cs typeface="ＭＳ Ｐゴシック" charset="0"/>
              </a:rPr>
              <a:t> </a:t>
            </a:r>
            <a:br>
              <a:rPr lang="en-US">
                <a:solidFill>
                  <a:schemeClr val="bg1"/>
                </a:solidFill>
                <a:latin typeface="Arial" charset="0"/>
                <a:ea typeface="ＭＳ Ｐゴシック" charset="0"/>
                <a:cs typeface="ＭＳ Ｐゴシック" charset="0"/>
              </a:rPr>
            </a:br>
            <a:r>
              <a:rPr lang="en-US">
                <a:solidFill>
                  <a:schemeClr val="bg1"/>
                </a:solidFill>
                <a:latin typeface="Arial" charset="0"/>
                <a:ea typeface="ＭＳ Ｐゴシック" charset="0"/>
                <a:cs typeface="ＭＳ Ｐゴシック" charset="0"/>
              </a:rPr>
              <a:t>by Klotz, Williams, Reid, Vail and Koehler</a:t>
            </a:r>
          </a:p>
        </p:txBody>
      </p:sp>
      <p:sp>
        <p:nvSpPr>
          <p:cNvPr id="53252" name="Content Placeholder 4"/>
          <p:cNvSpPr>
            <a:spLocks noGrp="1"/>
          </p:cNvSpPr>
          <p:nvPr>
            <p:ph sz="half" idx="2"/>
          </p:nvPr>
        </p:nvSpPr>
        <p:spPr>
          <a:xfrm>
            <a:off x="912813" y="2743200"/>
            <a:ext cx="7164387" cy="3200400"/>
          </a:xfrm>
        </p:spPr>
        <p:txBody>
          <a:bodyPr lIns="0" tIns="0" rIns="0" bIns="0"/>
          <a:lstStyle/>
          <a:p>
            <a:pPr marL="0" indent="0" eaLnBrk="1" hangingPunct="1">
              <a:spcBef>
                <a:spcPct val="0"/>
              </a:spcBef>
              <a:buNone/>
            </a:pPr>
            <a:r>
              <a:rPr lang="en-US" dirty="0">
                <a:latin typeface="Arial" charset="0"/>
                <a:ea typeface="ＭＳ Ｐゴシック" charset="0"/>
                <a:cs typeface="ＭＳ Ｐゴシック" charset="0"/>
              </a:rPr>
              <a:t>Most tramp ant species use pheromone </a:t>
            </a:r>
            <a:r>
              <a:rPr lang="en-US" dirty="0" smtClean="0">
                <a:latin typeface="Arial" charset="0"/>
                <a:ea typeface="ＭＳ Ｐゴシック" charset="0"/>
                <a:cs typeface="ＭＳ Ｐゴシック" charset="0"/>
              </a:rPr>
              <a:t/>
            </a:r>
            <a:br>
              <a:rPr lang="en-US" dirty="0" smtClean="0">
                <a:latin typeface="Arial" charset="0"/>
                <a:ea typeface="ＭＳ Ｐゴシック" charset="0"/>
                <a:cs typeface="ＭＳ Ｐゴシック" charset="0"/>
              </a:rPr>
            </a:br>
            <a:r>
              <a:rPr lang="en-US" dirty="0" smtClean="0">
                <a:latin typeface="Arial" charset="0"/>
                <a:ea typeface="ＭＳ Ｐゴシック" charset="0"/>
                <a:cs typeface="ＭＳ Ｐゴシック" charset="0"/>
              </a:rPr>
              <a:t>trails </a:t>
            </a:r>
            <a:r>
              <a:rPr lang="en-US" dirty="0">
                <a:latin typeface="Arial" charset="0"/>
                <a:ea typeface="ＭＳ Ｐゴシック" charset="0"/>
                <a:cs typeface="ＭＳ Ｐゴシック" charset="0"/>
              </a:rPr>
              <a:t>to mark a path between the colony </a:t>
            </a:r>
            <a:r>
              <a:rPr lang="en-US" dirty="0" smtClean="0">
                <a:latin typeface="Arial" charset="0"/>
                <a:ea typeface="ＭＳ Ｐゴシック" charset="0"/>
                <a:cs typeface="ＭＳ Ｐゴシック" charset="0"/>
              </a:rPr>
              <a:t/>
            </a:r>
            <a:br>
              <a:rPr lang="en-US" dirty="0" smtClean="0">
                <a:latin typeface="Arial" charset="0"/>
                <a:ea typeface="ＭＳ Ｐゴシック" charset="0"/>
                <a:cs typeface="ＭＳ Ｐゴシック" charset="0"/>
              </a:rPr>
            </a:br>
            <a:r>
              <a:rPr lang="en-US" dirty="0" smtClean="0">
                <a:latin typeface="Arial" charset="0"/>
                <a:ea typeface="ＭＳ Ｐゴシック" charset="0"/>
                <a:cs typeface="ＭＳ Ｐゴシック" charset="0"/>
              </a:rPr>
              <a:t>and </a:t>
            </a:r>
            <a:r>
              <a:rPr lang="en-US" dirty="0">
                <a:latin typeface="Arial" charset="0"/>
                <a:ea typeface="ＭＳ Ｐゴシック" charset="0"/>
                <a:cs typeface="ＭＳ Ｐゴシック" charset="0"/>
              </a:rPr>
              <a:t>a food source. These trails often follow structural guidelines, and when trails are established to a permanent food source </a:t>
            </a:r>
            <a:r>
              <a:rPr lang="en-US" dirty="0" smtClean="0">
                <a:latin typeface="Arial" charset="0"/>
                <a:ea typeface="ＭＳ Ｐゴシック" charset="0"/>
                <a:cs typeface="ＭＳ Ｐゴシック" charset="0"/>
              </a:rPr>
              <a:t/>
            </a:r>
            <a:br>
              <a:rPr lang="en-US" dirty="0" smtClean="0">
                <a:latin typeface="Arial" charset="0"/>
                <a:ea typeface="ＭＳ Ｐゴシック" charset="0"/>
                <a:cs typeface="ＭＳ Ｐゴシック" charset="0"/>
              </a:rPr>
            </a:br>
            <a:r>
              <a:rPr lang="en-US" dirty="0" smtClean="0">
                <a:latin typeface="Arial" charset="0"/>
                <a:ea typeface="ＭＳ Ｐゴシック" charset="0"/>
                <a:cs typeface="ＭＳ Ｐゴシック" charset="0"/>
              </a:rPr>
              <a:t>the </a:t>
            </a:r>
            <a:r>
              <a:rPr lang="en-US" dirty="0">
                <a:latin typeface="Arial" charset="0"/>
                <a:ea typeface="ＭＳ Ｐゴシック" charset="0"/>
                <a:cs typeface="ＭＳ Ｐゴシック" charset="0"/>
              </a:rPr>
              <a:t>efficiency of the food collection is </a:t>
            </a:r>
            <a:r>
              <a:rPr lang="en-US" dirty="0" smtClean="0">
                <a:latin typeface="Arial" charset="0"/>
                <a:ea typeface="ＭＳ Ｐゴシック" charset="0"/>
                <a:cs typeface="ＭＳ Ｐゴシック" charset="0"/>
              </a:rPr>
              <a:t>significantly </a:t>
            </a:r>
            <a:r>
              <a:rPr lang="en-US" dirty="0">
                <a:latin typeface="Arial" charset="0"/>
                <a:ea typeface="ＭＳ Ｐゴシック" charset="0"/>
                <a:cs typeface="ＭＳ Ｐゴシック" charset="0"/>
              </a:rPr>
              <a:t>enhanced.</a:t>
            </a:r>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640387" cy="7667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55299"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Acceptance and Intake of Gel and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Liquid Sucrose Compositions by Argentine Ants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Silverman and Roulston</a:t>
            </a:r>
          </a:p>
        </p:txBody>
      </p:sp>
      <p:sp>
        <p:nvSpPr>
          <p:cNvPr id="55300" name="Content Placeholder 4"/>
          <p:cNvSpPr>
            <a:spLocks noGrp="1"/>
          </p:cNvSpPr>
          <p:nvPr>
            <p:ph sz="half" idx="2"/>
          </p:nvPr>
        </p:nvSpPr>
        <p:spPr>
          <a:xfrm>
            <a:off x="912813" y="2971800"/>
            <a:ext cx="7316787" cy="2138362"/>
          </a:xfrm>
        </p:spPr>
        <p:txBody>
          <a:bodyPr lIns="0" tIns="0" rIns="0" bIns="0"/>
          <a:lstStyle/>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Argentine ants feed more readily and </a:t>
            </a:r>
            <a:r>
              <a:rPr lang="en-US" sz="2600" dirty="0" smtClean="0">
                <a:latin typeface="Arial" charset="0"/>
                <a:ea typeface="ＭＳ Ｐゴシック" charset="0"/>
                <a:cs typeface="ＭＳ Ｐゴシック" charset="0"/>
              </a:rPr>
              <a:t/>
            </a:r>
            <a:br>
              <a:rPr lang="en-US" sz="2600" dirty="0" smtClean="0">
                <a:latin typeface="Arial" charset="0"/>
                <a:ea typeface="ＭＳ Ｐゴシック" charset="0"/>
                <a:cs typeface="ＭＳ Ｐゴシック" charset="0"/>
              </a:rPr>
            </a:br>
            <a:r>
              <a:rPr lang="en-US" sz="2600" dirty="0" smtClean="0">
                <a:latin typeface="Arial" charset="0"/>
                <a:ea typeface="ＭＳ Ｐゴシック" charset="0"/>
                <a:cs typeface="ＭＳ Ｐゴシック" charset="0"/>
              </a:rPr>
              <a:t>effectively </a:t>
            </a:r>
            <a:r>
              <a:rPr lang="en-US" sz="2600" dirty="0">
                <a:latin typeface="Arial" charset="0"/>
                <a:ea typeface="ＭＳ Ｐゴシック" charset="0"/>
                <a:cs typeface="ＭＳ Ｐゴシック" charset="0"/>
              </a:rPr>
              <a:t>on liquid baits.</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We also learn that, given food sources of equivalent value, ants will choose foods </a:t>
            </a:r>
            <a:r>
              <a:rPr lang="en-US" sz="2600" dirty="0" smtClean="0">
                <a:latin typeface="Arial" charset="0"/>
                <a:ea typeface="ＭＳ Ｐゴシック" charset="0"/>
                <a:cs typeface="ＭＳ Ｐゴシック" charset="0"/>
              </a:rPr>
              <a:t/>
            </a:r>
            <a:br>
              <a:rPr lang="en-US" sz="2600" dirty="0" smtClean="0">
                <a:latin typeface="Arial" charset="0"/>
                <a:ea typeface="ＭＳ Ｐゴシック" charset="0"/>
                <a:cs typeface="ＭＳ Ｐゴシック" charset="0"/>
              </a:rPr>
            </a:br>
            <a:r>
              <a:rPr lang="en-US" sz="2600" dirty="0" smtClean="0">
                <a:latin typeface="Arial" charset="0"/>
                <a:ea typeface="ＭＳ Ｐゴシック" charset="0"/>
                <a:cs typeface="ＭＳ Ｐゴシック" charset="0"/>
              </a:rPr>
              <a:t>closer </a:t>
            </a:r>
            <a:r>
              <a:rPr lang="en-US" sz="2600" dirty="0">
                <a:latin typeface="Arial" charset="0"/>
                <a:ea typeface="ＭＳ Ｐゴシック" charset="0"/>
                <a:cs typeface="ＭＳ Ｐゴシック" charset="0"/>
              </a:rPr>
              <a:t>to the nest.</a:t>
            </a: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716587" cy="7667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57347" name="Content Placeholder 4"/>
          <p:cNvSpPr>
            <a:spLocks noGrp="1"/>
          </p:cNvSpPr>
          <p:nvPr>
            <p:ph sz="half" idx="2"/>
          </p:nvPr>
        </p:nvSpPr>
        <p:spPr>
          <a:xfrm>
            <a:off x="912813" y="2971800"/>
            <a:ext cx="7392987" cy="3276600"/>
          </a:xfrm>
        </p:spPr>
        <p:txBody>
          <a:bodyPr lIns="0" tIns="0" rIns="0" bIns="0"/>
          <a:lstStyle/>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Borates were shown to be effective at </a:t>
            </a:r>
            <a:r>
              <a:rPr lang="en-US" sz="2600" dirty="0" smtClean="0">
                <a:latin typeface="Arial" charset="0"/>
                <a:ea typeface="ＭＳ Ｐゴシック" charset="0"/>
                <a:cs typeface="ＭＳ Ｐゴシック" charset="0"/>
              </a:rPr>
              <a:t>controlling </a:t>
            </a:r>
            <a:r>
              <a:rPr lang="en-US" sz="2600" dirty="0">
                <a:latin typeface="Arial" charset="0"/>
                <a:ea typeface="ＭＳ Ｐゴシック" charset="0"/>
                <a:cs typeface="ＭＳ Ｐゴシック" charset="0"/>
              </a:rPr>
              <a:t>Argentine ants, but needed to </a:t>
            </a:r>
            <a:r>
              <a:rPr lang="en-US" sz="2600" dirty="0" smtClean="0">
                <a:latin typeface="Arial" charset="0"/>
                <a:ea typeface="ＭＳ Ｐゴシック" charset="0"/>
                <a:cs typeface="ＭＳ Ｐゴシック" charset="0"/>
              </a:rPr>
              <a:t>be </a:t>
            </a:r>
            <a:r>
              <a:rPr lang="en-US" sz="2600" dirty="0">
                <a:latin typeface="Arial" charset="0"/>
                <a:ea typeface="ＭＳ Ｐゴシック" charset="0"/>
                <a:cs typeface="ＭＳ Ｐゴシック" charset="0"/>
              </a:rPr>
              <a:t>used in a narrow range, between .5% and 1%.</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Concentrations above 1% caused a </a:t>
            </a:r>
            <a:r>
              <a:rPr lang="en-US" sz="2600" dirty="0" smtClean="0">
                <a:latin typeface="Arial" charset="0"/>
                <a:ea typeface="ＭＳ Ｐゴシック" charset="0"/>
                <a:cs typeface="ＭＳ Ｐゴシック" charset="0"/>
              </a:rPr>
              <a:t/>
            </a:r>
            <a:br>
              <a:rPr lang="en-US" sz="2600" dirty="0" smtClean="0">
                <a:latin typeface="Arial" charset="0"/>
                <a:ea typeface="ＭＳ Ｐゴシック" charset="0"/>
                <a:cs typeface="ＭＳ Ｐゴシック" charset="0"/>
              </a:rPr>
            </a:br>
            <a:r>
              <a:rPr lang="en-US" sz="2600" dirty="0" smtClean="0">
                <a:latin typeface="Arial" charset="0"/>
                <a:ea typeface="ＭＳ Ｐゴシック" charset="0"/>
                <a:cs typeface="ＭＳ Ｐゴシック" charset="0"/>
              </a:rPr>
              <a:t>reduction </a:t>
            </a:r>
            <a:r>
              <a:rPr lang="en-US" sz="2600" dirty="0">
                <a:latin typeface="Arial" charset="0"/>
                <a:ea typeface="ＭＳ Ｐゴシック" charset="0"/>
                <a:cs typeface="ＭＳ Ｐゴシック" charset="0"/>
              </a:rPr>
              <a:t>in consumption.</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It can be inferred from this that it is </a:t>
            </a:r>
            <a:br>
              <a:rPr lang="en-US" sz="2600" dirty="0">
                <a:latin typeface="Arial" charset="0"/>
                <a:ea typeface="ＭＳ Ｐゴシック" charset="0"/>
                <a:cs typeface="ＭＳ Ｐゴシック" charset="0"/>
              </a:rPr>
            </a:br>
            <a:r>
              <a:rPr lang="en-US" sz="2600" dirty="0">
                <a:latin typeface="Arial" charset="0"/>
                <a:ea typeface="ＭＳ Ｐゴシック" charset="0"/>
                <a:cs typeface="ＭＳ Ｐゴシック" charset="0"/>
              </a:rPr>
              <a:t>important to control evaporation </a:t>
            </a:r>
            <a:br>
              <a:rPr lang="en-US" sz="2600" dirty="0">
                <a:latin typeface="Arial" charset="0"/>
                <a:ea typeface="ＭＳ Ｐゴシック" charset="0"/>
                <a:cs typeface="ＭＳ Ｐゴシック" charset="0"/>
              </a:rPr>
            </a:br>
            <a:r>
              <a:rPr lang="en-US" sz="2600" dirty="0">
                <a:latin typeface="Arial" charset="0"/>
                <a:ea typeface="ＭＳ Ｐゴシック" charset="0"/>
                <a:cs typeface="ＭＳ Ｐゴシック" charset="0"/>
              </a:rPr>
              <a:t>when using liquid borate baits.</a:t>
            </a:r>
          </a:p>
        </p:txBody>
      </p:sp>
      <p:sp>
        <p:nvSpPr>
          <p:cNvPr id="57348" name="Content Placeholder 3"/>
          <p:cNvSpPr>
            <a:spLocks/>
          </p:cNvSpPr>
          <p:nvPr/>
        </p:nvSpPr>
        <p:spPr bwMode="auto">
          <a:xfrm>
            <a:off x="0" y="1498600"/>
            <a:ext cx="9144000" cy="1201738"/>
          </a:xfrm>
          <a:prstGeom prst="rect">
            <a:avLst/>
          </a:prstGeom>
          <a:solidFill>
            <a:srgbClr val="9EB16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90000"/>
              </a:lnSpc>
              <a:spcBef>
                <a:spcPts val="700"/>
              </a:spcBef>
              <a:buFont typeface="Wingdings" charset="0"/>
              <a:buNone/>
            </a:pPr>
            <a:r>
              <a:rPr lang="ja-JP" altLang="en-US">
                <a:solidFill>
                  <a:schemeClr val="bg1"/>
                </a:solidFill>
              </a:rPr>
              <a:t>“</a:t>
            </a:r>
            <a:r>
              <a:rPr lang="en-US">
                <a:solidFill>
                  <a:schemeClr val="bg1"/>
                </a:solidFill>
              </a:rPr>
              <a:t>Toxicity and Repellency of </a:t>
            </a:r>
            <a:br>
              <a:rPr lang="en-US">
                <a:solidFill>
                  <a:schemeClr val="bg1"/>
                </a:solidFill>
              </a:rPr>
            </a:br>
            <a:r>
              <a:rPr lang="en-US">
                <a:solidFill>
                  <a:schemeClr val="bg1"/>
                </a:solidFill>
              </a:rPr>
              <a:t>Borate-Sucrose Water Baits to Argentine Ants</a:t>
            </a:r>
            <a:r>
              <a:rPr lang="ja-JP" altLang="en-US">
                <a:solidFill>
                  <a:schemeClr val="bg1"/>
                </a:solidFill>
              </a:rPr>
              <a:t>”</a:t>
            </a:r>
            <a:r>
              <a:rPr lang="en-US">
                <a:solidFill>
                  <a:schemeClr val="bg1"/>
                </a:solidFill>
              </a:rPr>
              <a:t> </a:t>
            </a:r>
            <a:br>
              <a:rPr lang="en-US">
                <a:solidFill>
                  <a:schemeClr val="bg1"/>
                </a:solidFill>
              </a:rPr>
            </a:br>
            <a:r>
              <a:rPr lang="en-US">
                <a:solidFill>
                  <a:schemeClr val="bg1"/>
                </a:solidFill>
              </a:rPr>
              <a:t>by Klotz, Greenberg, Amrhein and Rust</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8689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59395"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Oral Toxicity of Abamectin, Boric Acid, Fipronil, and Hydramethylnon to Laboratory Colonies of Argentine Ants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by Hooper-Bui and Rust</a:t>
            </a:r>
          </a:p>
        </p:txBody>
      </p:sp>
      <p:sp>
        <p:nvSpPr>
          <p:cNvPr id="59396" name="Content Placeholder 4"/>
          <p:cNvSpPr>
            <a:spLocks noGrp="1"/>
          </p:cNvSpPr>
          <p:nvPr>
            <p:ph sz="half" idx="2"/>
          </p:nvPr>
        </p:nvSpPr>
        <p:spPr>
          <a:xfrm>
            <a:off x="912813" y="2971800"/>
            <a:ext cx="7316787" cy="2514600"/>
          </a:xfrm>
        </p:spPr>
        <p:txBody>
          <a:bodyPr lIns="0" tIns="0" rIns="0" bIns="0"/>
          <a:lstStyle/>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In this research, it was demonstrated that many chemicals are effective at killing foragers, but that only some are 100% effective at killing the queen(s).</a:t>
            </a:r>
          </a:p>
          <a:p>
            <a:pPr marL="228600" indent="-228600" eaLnBrk="1" hangingPunct="1">
              <a:spcBef>
                <a:spcPct val="0"/>
              </a:spcBef>
              <a:buFont typeface="Arial"/>
              <a:buChar char="•"/>
            </a:pPr>
            <a:r>
              <a:rPr lang="en-US" sz="2600" dirty="0">
                <a:latin typeface="Arial" charset="0"/>
                <a:ea typeface="ＭＳ Ｐゴシック" charset="0"/>
                <a:cs typeface="ＭＳ Ｐゴシック" charset="0"/>
              </a:rPr>
              <a:t>In this case, </a:t>
            </a:r>
            <a:r>
              <a:rPr lang="en-US" sz="2600" dirty="0" err="1">
                <a:latin typeface="Arial" charset="0"/>
                <a:ea typeface="ＭＳ Ｐゴシック" charset="0"/>
                <a:cs typeface="ＭＳ Ｐゴシック" charset="0"/>
              </a:rPr>
              <a:t>Fipronil</a:t>
            </a:r>
            <a:r>
              <a:rPr lang="en-US" sz="2600" dirty="0">
                <a:latin typeface="Arial" charset="0"/>
                <a:ea typeface="ＭＳ Ｐゴシック" charset="0"/>
                <a:cs typeface="ＭＳ Ｐゴシック" charset="0"/>
              </a:rPr>
              <a:t> and Boric Acid indicated a 100% kill rate on the queen(s). </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8689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61443"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Effects of Boric Acid, Fipronil, Hydramethylnon and Diflubenzuron Baits on Colonies of Ghost Ants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Ulloa-Chacon and Jaramillo</a:t>
            </a:r>
          </a:p>
        </p:txBody>
      </p:sp>
      <p:sp>
        <p:nvSpPr>
          <p:cNvPr id="61444" name="Content Placeholder 4"/>
          <p:cNvSpPr>
            <a:spLocks noGrp="1"/>
          </p:cNvSpPr>
          <p:nvPr>
            <p:ph sz="half" idx="2"/>
          </p:nvPr>
        </p:nvSpPr>
        <p:spPr>
          <a:xfrm>
            <a:off x="912813" y="2971800"/>
            <a:ext cx="7621587" cy="1371600"/>
          </a:xfrm>
        </p:spPr>
        <p:txBody>
          <a:bodyPr lIns="0" tIns="0" rIns="0" bIns="0"/>
          <a:lstStyle/>
          <a:p>
            <a:pPr marL="0" indent="0" eaLnBrk="1" hangingPunct="1">
              <a:spcBef>
                <a:spcPct val="0"/>
              </a:spcBef>
              <a:buNone/>
            </a:pPr>
            <a:r>
              <a:rPr lang="en-US" sz="2600" dirty="0">
                <a:latin typeface="Arial" charset="0"/>
                <a:ea typeface="ＭＳ Ｐゴシック" charset="0"/>
                <a:cs typeface="ＭＳ Ｐゴシック" charset="0"/>
              </a:rPr>
              <a:t>In this research, a 100% mortality rate of queen was confirmed with </a:t>
            </a:r>
            <a:r>
              <a:rPr lang="en-US" sz="2600" dirty="0" err="1">
                <a:latin typeface="Arial" charset="0"/>
                <a:ea typeface="ＭＳ Ｐゴシック" charset="0"/>
                <a:cs typeface="ＭＳ Ｐゴシック" charset="0"/>
              </a:rPr>
              <a:t>Fipronil</a:t>
            </a:r>
            <a:r>
              <a:rPr lang="en-US" sz="2600" dirty="0">
                <a:latin typeface="Arial" charset="0"/>
                <a:ea typeface="ＭＳ Ｐゴシック" charset="0"/>
                <a:cs typeface="ＭＳ Ｐゴシック" charset="0"/>
              </a:rPr>
              <a:t> and Boric Acid in ghost ants, but not with </a:t>
            </a:r>
            <a:r>
              <a:rPr lang="en-US" sz="2600" dirty="0" err="1">
                <a:latin typeface="Arial" charset="0"/>
                <a:ea typeface="ＭＳ Ｐゴシック" charset="0"/>
                <a:cs typeface="ＭＳ Ｐゴシック" charset="0"/>
              </a:rPr>
              <a:t>Hydramethylnon</a:t>
            </a:r>
            <a:r>
              <a:rPr lang="en-US" sz="2600" dirty="0">
                <a:latin typeface="Arial" charset="0"/>
                <a:ea typeface="ＭＳ Ｐゴシック" charset="0"/>
                <a:cs typeface="ＭＳ Ｐゴシック" charset="0"/>
              </a:rPr>
              <a:t> and </a:t>
            </a:r>
            <a:r>
              <a:rPr lang="en-US" sz="2600" dirty="0" err="1">
                <a:latin typeface="Arial" charset="0"/>
                <a:ea typeface="ＭＳ Ｐゴシック" charset="0"/>
                <a:cs typeface="ＭＳ Ｐゴシック" charset="0"/>
              </a:rPr>
              <a:t>Diflubenzuron</a:t>
            </a:r>
            <a:r>
              <a:rPr lang="en-US" sz="2600" dirty="0">
                <a:latin typeface="Arial" charset="0"/>
                <a:ea typeface="ＭＳ Ｐゴシック" charset="0"/>
                <a:cs typeface="ＭＳ Ｐゴシック" charset="0"/>
              </a:rPr>
              <a:t>.</a:t>
            </a: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4879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63491"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Delayed Toxicity as a Critical Factor in the Efficacy of Aqueous Baits for Controlling Argentine Ants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Rust, Reierson and Klotz</a:t>
            </a:r>
          </a:p>
        </p:txBody>
      </p:sp>
      <p:sp>
        <p:nvSpPr>
          <p:cNvPr id="63492" name="Content Placeholder 4"/>
          <p:cNvSpPr>
            <a:spLocks noGrp="1"/>
          </p:cNvSpPr>
          <p:nvPr>
            <p:ph sz="half" idx="2"/>
          </p:nvPr>
        </p:nvSpPr>
        <p:spPr>
          <a:xfrm>
            <a:off x="912813" y="2971800"/>
            <a:ext cx="7316787" cy="1676400"/>
          </a:xfrm>
        </p:spPr>
        <p:txBody>
          <a:bodyPr lIns="0" tIns="0" rIns="0" bIns="0"/>
          <a:lstStyle/>
          <a:p>
            <a:pPr marL="4763" indent="0" eaLnBrk="1" hangingPunct="1">
              <a:spcBef>
                <a:spcPct val="0"/>
              </a:spcBef>
              <a:buNone/>
            </a:pPr>
            <a:r>
              <a:rPr lang="en-US" sz="2600" dirty="0">
                <a:latin typeface="Arial" charset="0"/>
                <a:ea typeface="ＭＳ Ｐゴシック" charset="0"/>
                <a:cs typeface="ＭＳ Ｐゴシック" charset="0"/>
              </a:rPr>
              <a:t>In this research, the speed of action of the bait was identified as an important factor. The concentration of the AI in the bait could effect whether or not delayed toxicity occurred. </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716587" cy="7667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65539" name="Content Placeholder 3"/>
          <p:cNvSpPr>
            <a:spLocks noGrp="1"/>
          </p:cNvSpPr>
          <p:nvPr>
            <p:ph sz="half" idx="1"/>
          </p:nvPr>
        </p:nvSpPr>
        <p:spPr>
          <a:xfrm>
            <a:off x="0" y="2514600"/>
            <a:ext cx="9144000" cy="914400"/>
          </a:xfrm>
          <a:solidFill>
            <a:srgbClr val="9EB160"/>
          </a:solidFill>
          <a:ln>
            <a:solidFill>
              <a:srgbClr val="000000"/>
            </a:solidFill>
            <a:miter lim="800000"/>
            <a:headEnd/>
            <a:tailEnd/>
          </a:ln>
        </p:spPr>
        <p:txBody>
          <a:bodyPr lIns="91440" tIns="45720" rIns="91440" bIns="45720" anchor="ctr"/>
          <a:lstStyle/>
          <a:p>
            <a:pPr marL="0" indent="0" algn="ctr" eaLnBrk="1" hangingPunct="1">
              <a:buFont typeface="Wingdings" charset="0"/>
              <a:buNone/>
            </a:pPr>
            <a:r>
              <a:rPr lang="ja-JP" altLang="en-US" sz="2000">
                <a:solidFill>
                  <a:schemeClr val="bg1"/>
                </a:solidFill>
                <a:latin typeface="Arial" charset="0"/>
                <a:ea typeface="ＭＳ Ｐゴシック" charset="0"/>
                <a:cs typeface="ＭＳ Ｐゴシック" charset="0"/>
              </a:rPr>
              <a:t>“</a:t>
            </a:r>
            <a:r>
              <a:rPr lang="en-US" sz="2000">
                <a:solidFill>
                  <a:schemeClr val="bg1"/>
                </a:solidFill>
                <a:latin typeface="Arial" charset="0"/>
                <a:ea typeface="ＭＳ Ｐゴシック" charset="0"/>
                <a:cs typeface="ＭＳ Ｐゴシック" charset="0"/>
              </a:rPr>
              <a:t> </a:t>
            </a:r>
            <a:r>
              <a:rPr lang="ja-JP" altLang="en-US" sz="2000">
                <a:solidFill>
                  <a:schemeClr val="bg1"/>
                </a:solidFill>
                <a:latin typeface="Arial" charset="0"/>
                <a:ea typeface="ＭＳ Ｐゴシック" charset="0"/>
                <a:cs typeface="ＭＳ Ｐゴシック" charset="0"/>
              </a:rPr>
              <a:t>“</a:t>
            </a:r>
            <a:r>
              <a:rPr lang="en-US" sz="2000">
                <a:solidFill>
                  <a:schemeClr val="bg1"/>
                </a:solidFill>
                <a:latin typeface="Arial" charset="0"/>
                <a:ea typeface="ＭＳ Ｐゴシック" charset="0"/>
                <a:cs typeface="ＭＳ Ｐゴシック" charset="0"/>
              </a:rPr>
              <a:t>Relative Attractiveness of Baits to Paratrechina longicornis</a:t>
            </a:r>
            <a:r>
              <a:rPr lang="ja-JP" altLang="en-US" sz="2000">
                <a:solidFill>
                  <a:schemeClr val="bg1"/>
                </a:solidFill>
                <a:latin typeface="Arial" charset="0"/>
                <a:ea typeface="ＭＳ Ｐゴシック" charset="0"/>
                <a:cs typeface="ＭＳ Ｐゴシック" charset="0"/>
              </a:rPr>
              <a:t>”</a:t>
            </a:r>
            <a:r>
              <a:rPr lang="en-US" sz="2000">
                <a:solidFill>
                  <a:schemeClr val="bg1"/>
                </a:solidFill>
                <a:latin typeface="Arial" charset="0"/>
                <a:ea typeface="ＭＳ Ｐゴシック" charset="0"/>
                <a:cs typeface="ＭＳ Ｐゴシック" charset="0"/>
              </a:rPr>
              <a:t> </a:t>
            </a:r>
            <a:br>
              <a:rPr lang="en-US" sz="2000">
                <a:solidFill>
                  <a:schemeClr val="bg1"/>
                </a:solidFill>
                <a:latin typeface="Arial" charset="0"/>
                <a:ea typeface="ＭＳ Ｐゴシック" charset="0"/>
                <a:cs typeface="ＭＳ Ｐゴシック" charset="0"/>
              </a:rPr>
            </a:br>
            <a:r>
              <a:rPr lang="en-US" sz="2000">
                <a:solidFill>
                  <a:schemeClr val="bg1"/>
                </a:solidFill>
                <a:latin typeface="Arial" charset="0"/>
                <a:ea typeface="ＭＳ Ｐゴシック" charset="0"/>
                <a:cs typeface="ＭＳ Ｐゴシック" charset="0"/>
              </a:rPr>
              <a:t>by Stanley and Robinson</a:t>
            </a:r>
            <a:endParaRPr lang="en-US" sz="2000">
              <a:latin typeface="Arial" charset="0"/>
              <a:ea typeface="ＭＳ Ｐゴシック" charset="0"/>
              <a:cs typeface="ＭＳ Ｐゴシック" charset="0"/>
            </a:endParaRPr>
          </a:p>
        </p:txBody>
      </p:sp>
      <p:sp>
        <p:nvSpPr>
          <p:cNvPr id="65540" name="Content Placeholder 4"/>
          <p:cNvSpPr>
            <a:spLocks noGrp="1"/>
          </p:cNvSpPr>
          <p:nvPr>
            <p:ph sz="half" idx="2"/>
          </p:nvPr>
        </p:nvSpPr>
        <p:spPr>
          <a:xfrm>
            <a:off x="912813" y="3657600"/>
            <a:ext cx="7316787" cy="1600200"/>
          </a:xfrm>
        </p:spPr>
        <p:txBody>
          <a:bodyPr lIns="0" tIns="0" rIns="0" bIns="0"/>
          <a:lstStyle/>
          <a:p>
            <a:pPr marL="0" indent="0" eaLnBrk="1" hangingPunct="1">
              <a:spcBef>
                <a:spcPct val="0"/>
              </a:spcBef>
              <a:buNone/>
            </a:pPr>
            <a:r>
              <a:rPr lang="en-US" sz="2400" dirty="0">
                <a:latin typeface="Arial" charset="0"/>
                <a:ea typeface="ＭＳ Ｐゴシック" charset="0"/>
                <a:cs typeface="ＭＳ Ｐゴシック" charset="0"/>
              </a:rPr>
              <a:t>These studies confirmed that many of the feeding behaviors noted in Argentine ants could be extrapolated to other </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tramp ant</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 species, and that Borates in liquid sucrose were effective for control. </a:t>
            </a:r>
          </a:p>
        </p:txBody>
      </p:sp>
      <p:sp>
        <p:nvSpPr>
          <p:cNvPr id="5" name="Content Placeholder 3"/>
          <p:cNvSpPr txBox="1">
            <a:spLocks/>
          </p:cNvSpPr>
          <p:nvPr/>
        </p:nvSpPr>
        <p:spPr bwMode="auto">
          <a:xfrm>
            <a:off x="0" y="1500188"/>
            <a:ext cx="9144000" cy="838200"/>
          </a:xfrm>
          <a:prstGeom prst="rect">
            <a:avLst/>
          </a:prstGeom>
          <a:solidFill>
            <a:srgbClr val="9EB160"/>
          </a:solidFill>
          <a:ln w="9525">
            <a:solidFill>
              <a:srgbClr val="000000"/>
            </a:solidFill>
            <a:miter lim="800000"/>
            <a:headEnd/>
            <a:tailEnd/>
          </a:ln>
        </p:spPr>
        <p:txBody>
          <a:bodyPr anchor="ct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ctr" eaLnBrk="1" hangingPunct="1">
              <a:spcBef>
                <a:spcPts val="700"/>
              </a:spcBef>
              <a:buFont typeface="Wingdings" charset="0"/>
              <a:buNone/>
            </a:pPr>
            <a:r>
              <a:rPr lang="ja-JP" altLang="en-US" sz="2000">
                <a:solidFill>
                  <a:schemeClr val="bg1"/>
                </a:solidFill>
                <a:ea typeface="ＭＳ Ｐゴシック" charset="0"/>
                <a:cs typeface="ＭＳ Ｐゴシック" charset="0"/>
              </a:rPr>
              <a:t>“</a:t>
            </a:r>
            <a:r>
              <a:rPr lang="en-US" sz="2000">
                <a:solidFill>
                  <a:schemeClr val="bg1"/>
                </a:solidFill>
                <a:ea typeface="ＭＳ Ｐゴシック" charset="0"/>
                <a:cs typeface="ＭＳ Ｐゴシック" charset="0"/>
              </a:rPr>
              <a:t>Evaluation of Liquid Baits Against Field Populations of Longlegged Ants</a:t>
            </a:r>
            <a:r>
              <a:rPr lang="ja-JP" altLang="en-US" sz="2000">
                <a:solidFill>
                  <a:schemeClr val="bg1"/>
                </a:solidFill>
                <a:ea typeface="ＭＳ Ｐゴシック" charset="0"/>
                <a:cs typeface="ＭＳ Ｐゴシック" charset="0"/>
              </a:rPr>
              <a:t>”</a:t>
            </a:r>
            <a:r>
              <a:rPr lang="en-US" sz="2000">
                <a:solidFill>
                  <a:schemeClr val="bg1"/>
                </a:solidFill>
                <a:ea typeface="ＭＳ Ｐゴシック" charset="0"/>
                <a:cs typeface="ＭＳ Ｐゴシック" charset="0"/>
              </a:rPr>
              <a:t> </a:t>
            </a:r>
            <a:br>
              <a:rPr lang="en-US" sz="2000">
                <a:solidFill>
                  <a:schemeClr val="bg1"/>
                </a:solidFill>
                <a:ea typeface="ＭＳ Ｐゴシック" charset="0"/>
                <a:cs typeface="ＭＳ Ｐゴシック" charset="0"/>
              </a:rPr>
            </a:br>
            <a:r>
              <a:rPr lang="en-US" sz="2000">
                <a:solidFill>
                  <a:schemeClr val="bg1"/>
                </a:solidFill>
                <a:ea typeface="ＭＳ Ｐゴシック" charset="0"/>
                <a:cs typeface="ＭＳ Ｐゴシック" charset="0"/>
              </a:rPr>
              <a:t>by Kim-Fung Chong and Chow-Yang</a:t>
            </a:r>
            <a:endParaRPr lang="en-US" sz="200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8689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67587"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buFont typeface="Wingdings" charset="0"/>
              <a:buNone/>
            </a:pPr>
            <a:r>
              <a:rPr lang="ja-JP" altLang="en-US">
                <a:solidFill>
                  <a:schemeClr val="bg1"/>
                </a:solidFill>
                <a:latin typeface="Arial" charset="0"/>
                <a:ea typeface="ＭＳ Ｐゴシック" charset="0"/>
                <a:cs typeface="ＭＳ Ｐゴシック" charset="0"/>
              </a:rPr>
              <a:t>“</a:t>
            </a:r>
            <a:r>
              <a:rPr lang="en-US">
                <a:solidFill>
                  <a:schemeClr val="bg1"/>
                </a:solidFill>
                <a:latin typeface="Arial" charset="0"/>
                <a:ea typeface="ＭＳ Ｐゴシック" charset="0"/>
                <a:cs typeface="ＭＳ Ｐゴシック" charset="0"/>
              </a:rPr>
              <a:t>Testing Baits to Control Argentine Ants in Vineyards</a:t>
            </a:r>
            <a:r>
              <a:rPr lang="ja-JP" altLang="en-US">
                <a:solidFill>
                  <a:schemeClr val="bg1"/>
                </a:solidFill>
                <a:latin typeface="Arial" charset="0"/>
                <a:ea typeface="ＭＳ Ｐゴシック" charset="0"/>
                <a:cs typeface="ＭＳ Ｐゴシック" charset="0"/>
              </a:rPr>
              <a:t>”</a:t>
            </a:r>
            <a:r>
              <a:rPr lang="en-US">
                <a:solidFill>
                  <a:schemeClr val="bg1"/>
                </a:solidFill>
                <a:latin typeface="Arial" charset="0"/>
                <a:ea typeface="ＭＳ Ｐゴシック" charset="0"/>
                <a:cs typeface="ＭＳ Ｐゴシック" charset="0"/>
              </a:rPr>
              <a:t> </a:t>
            </a:r>
            <a:br>
              <a:rPr lang="en-US">
                <a:solidFill>
                  <a:schemeClr val="bg1"/>
                </a:solidFill>
                <a:latin typeface="Arial" charset="0"/>
                <a:ea typeface="ＭＳ Ｐゴシック" charset="0"/>
                <a:cs typeface="ＭＳ Ｐゴシック" charset="0"/>
              </a:rPr>
            </a:br>
            <a:r>
              <a:rPr lang="en-US">
                <a:solidFill>
                  <a:schemeClr val="bg1"/>
                </a:solidFill>
                <a:latin typeface="Arial" charset="0"/>
                <a:ea typeface="ＭＳ Ｐゴシック" charset="0"/>
                <a:cs typeface="ＭＳ Ｐゴシック" charset="0"/>
              </a:rPr>
              <a:t>by Daane, Cooper, Sime, Nelson, Battany and Rust</a:t>
            </a:r>
          </a:p>
        </p:txBody>
      </p:sp>
      <p:sp>
        <p:nvSpPr>
          <p:cNvPr id="67588" name="Content Placeholder 4"/>
          <p:cNvSpPr>
            <a:spLocks noGrp="1"/>
          </p:cNvSpPr>
          <p:nvPr>
            <p:ph sz="half" idx="2"/>
          </p:nvPr>
        </p:nvSpPr>
        <p:spPr>
          <a:xfrm>
            <a:off x="912813" y="2971800"/>
            <a:ext cx="7316787" cy="2671762"/>
          </a:xfrm>
        </p:spPr>
        <p:txBody>
          <a:bodyPr lIns="0" tIns="0" rIns="0" bIns="0"/>
          <a:lstStyle/>
          <a:p>
            <a:pPr marL="0" indent="0" eaLnBrk="1" hangingPunct="1">
              <a:spcBef>
                <a:spcPct val="0"/>
              </a:spcBef>
              <a:buNone/>
            </a:pPr>
            <a:r>
              <a:rPr lang="en-US" sz="2600" dirty="0">
                <a:latin typeface="Arial" charset="0"/>
                <a:ea typeface="ＭＳ Ｐゴシック" charset="0"/>
                <a:cs typeface="ＭＳ Ｐゴシック" charset="0"/>
              </a:rPr>
              <a:t>In research spanning more than three years, </a:t>
            </a:r>
            <a:br>
              <a:rPr lang="en-US" sz="2600" dirty="0">
                <a:latin typeface="Arial" charset="0"/>
                <a:ea typeface="ＭＳ Ｐゴシック" charset="0"/>
                <a:cs typeface="ＭＳ Ｐゴシック" charset="0"/>
              </a:rPr>
            </a:br>
            <a:r>
              <a:rPr lang="en-US" sz="2600" dirty="0">
                <a:latin typeface="Arial" charset="0"/>
                <a:ea typeface="ＭＳ Ｐゴシック" charset="0"/>
                <a:cs typeface="ＭＳ Ｐゴシック" charset="0"/>
              </a:rPr>
              <a:t>it was shown that liquid baits, when used in sufficient quantities, could effectively suppress ants and their </a:t>
            </a:r>
            <a:r>
              <a:rPr lang="en-US" sz="2600" dirty="0" err="1">
                <a:latin typeface="Arial" charset="0"/>
                <a:ea typeface="ＭＳ Ｐゴシック" charset="0"/>
                <a:cs typeface="ＭＳ Ｐゴシック" charset="0"/>
              </a:rPr>
              <a:t>Hemipteran</a:t>
            </a:r>
            <a:r>
              <a:rPr lang="en-US" sz="2600" dirty="0">
                <a:latin typeface="Arial" charset="0"/>
                <a:ea typeface="ＭＳ Ｐゴシック" charset="0"/>
                <a:cs typeface="ＭＳ Ｐゴシック" charset="0"/>
              </a:rPr>
              <a:t> honeydew sources, reducing damage to fruit and increasing </a:t>
            </a:r>
            <a:br>
              <a:rPr lang="en-US" sz="2600" dirty="0">
                <a:latin typeface="Arial" charset="0"/>
                <a:ea typeface="ＭＳ Ｐゴシック" charset="0"/>
                <a:cs typeface="ＭＳ Ｐゴシック" charset="0"/>
              </a:rPr>
            </a:br>
            <a:r>
              <a:rPr lang="en-US" sz="2600" dirty="0">
                <a:latin typeface="Arial" charset="0"/>
                <a:ea typeface="ＭＳ Ｐゴシック" charset="0"/>
                <a:cs typeface="ＭＳ Ｐゴシック" charset="0"/>
              </a:rPr>
              <a:t>crop yields.</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9451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69635" name="Content Placeholder 4"/>
          <p:cNvSpPr>
            <a:spLocks noGrp="1"/>
          </p:cNvSpPr>
          <p:nvPr>
            <p:ph sz="half" idx="2"/>
          </p:nvPr>
        </p:nvSpPr>
        <p:spPr>
          <a:xfrm>
            <a:off x="912813" y="2971800"/>
            <a:ext cx="7316787" cy="838200"/>
          </a:xfrm>
        </p:spPr>
        <p:txBody>
          <a:bodyPr lIns="0" tIns="0" rIns="0" bIns="0"/>
          <a:lstStyle/>
          <a:p>
            <a:pPr marL="0" indent="0" eaLnBrk="1" hangingPunct="1">
              <a:spcBef>
                <a:spcPct val="0"/>
              </a:spcBef>
              <a:buNone/>
            </a:pPr>
            <a:r>
              <a:rPr lang="en-US" sz="2600" dirty="0">
                <a:latin typeface="Arial" charset="0"/>
                <a:ea typeface="ＭＳ Ｐゴシック" charset="0"/>
                <a:cs typeface="ＭＳ Ｐゴシック" charset="0"/>
              </a:rPr>
              <a:t>This study helped define baiting strategies that could make baits viable alternatives to spraying.</a:t>
            </a:r>
          </a:p>
        </p:txBody>
      </p:sp>
      <p:sp>
        <p:nvSpPr>
          <p:cNvPr id="69636" name="Content Placeholder 3"/>
          <p:cNvSpPr>
            <a:spLocks/>
          </p:cNvSpPr>
          <p:nvPr/>
        </p:nvSpPr>
        <p:spPr bwMode="auto">
          <a:xfrm>
            <a:off x="0" y="1498600"/>
            <a:ext cx="9144000" cy="1201738"/>
          </a:xfrm>
          <a:prstGeom prst="rect">
            <a:avLst/>
          </a:prstGeom>
          <a:solidFill>
            <a:srgbClr val="9EB16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90000"/>
              </a:lnSpc>
              <a:spcBef>
                <a:spcPts val="700"/>
              </a:spcBef>
              <a:buFont typeface="Wingdings" charset="0"/>
              <a:buNone/>
            </a:pPr>
            <a:r>
              <a:rPr lang="ja-JP" altLang="en-US" sz="2800">
                <a:solidFill>
                  <a:schemeClr val="bg1"/>
                </a:solidFill>
              </a:rPr>
              <a:t>“</a:t>
            </a:r>
            <a:r>
              <a:rPr lang="en-US" sz="2800">
                <a:solidFill>
                  <a:schemeClr val="bg1"/>
                </a:solidFill>
              </a:rPr>
              <a:t>Improving Liquid Bait Programs for </a:t>
            </a:r>
            <a:br>
              <a:rPr lang="en-US" sz="2800">
                <a:solidFill>
                  <a:schemeClr val="bg1"/>
                </a:solidFill>
              </a:rPr>
            </a:br>
            <a:r>
              <a:rPr lang="en-US" sz="2800">
                <a:solidFill>
                  <a:schemeClr val="bg1"/>
                </a:solidFill>
              </a:rPr>
              <a:t>Argentine Ant Control: Bait Station Density</a:t>
            </a:r>
            <a:r>
              <a:rPr lang="ja-JP" altLang="en-US" sz="2800">
                <a:solidFill>
                  <a:schemeClr val="bg1"/>
                </a:solidFill>
              </a:rPr>
              <a:t>”</a:t>
            </a:r>
            <a:r>
              <a:rPr lang="en-US" sz="2800">
                <a:solidFill>
                  <a:schemeClr val="bg1"/>
                </a:solidFill>
              </a:rPr>
              <a:t> </a:t>
            </a:r>
            <a:br>
              <a:rPr lang="en-US" sz="2800">
                <a:solidFill>
                  <a:schemeClr val="bg1"/>
                </a:solidFill>
              </a:rPr>
            </a:br>
            <a:r>
              <a:rPr lang="en-US" sz="2800">
                <a:solidFill>
                  <a:schemeClr val="bg1"/>
                </a:solidFill>
              </a:rPr>
              <a:t>by Nelson and Daane</a:t>
            </a: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4879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71683"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Liquid Borate Bait for Control of the Argentine Ant, Linepithema Humile, in Organic Citrus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Greenberg, Klotz, and Rust</a:t>
            </a:r>
          </a:p>
        </p:txBody>
      </p:sp>
      <p:sp>
        <p:nvSpPr>
          <p:cNvPr id="71684" name="Content Placeholder 4"/>
          <p:cNvSpPr>
            <a:spLocks noGrp="1"/>
          </p:cNvSpPr>
          <p:nvPr>
            <p:ph sz="half" idx="2"/>
          </p:nvPr>
        </p:nvSpPr>
        <p:spPr>
          <a:xfrm>
            <a:off x="912813" y="2971800"/>
            <a:ext cx="7316787" cy="2438400"/>
          </a:xfrm>
        </p:spPr>
        <p:txBody>
          <a:bodyPr lIns="0" tIns="0" rIns="0" bIns="0"/>
          <a:lstStyle/>
          <a:p>
            <a:pPr marL="4763" indent="0" eaLnBrk="1" hangingPunct="1">
              <a:spcBef>
                <a:spcPct val="0"/>
              </a:spcBef>
              <a:buNone/>
            </a:pPr>
            <a:r>
              <a:rPr lang="en-US" sz="2600" dirty="0">
                <a:latin typeface="Arial" charset="0"/>
                <a:ea typeface="ＭＳ Ｐゴシック" charset="0"/>
                <a:cs typeface="ＭＳ Ｐゴシック" charset="0"/>
              </a:rPr>
              <a:t>In this study, it was shown that 1% DOT bait </a:t>
            </a:r>
            <a:r>
              <a:rPr lang="en-US" sz="2600" dirty="0" smtClean="0">
                <a:latin typeface="Arial" charset="0"/>
                <a:ea typeface="ＭＳ Ｐゴシック" charset="0"/>
                <a:cs typeface="ＭＳ Ｐゴシック" charset="0"/>
              </a:rPr>
              <a:t/>
            </a:r>
            <a:br>
              <a:rPr lang="en-US" sz="2600" dirty="0" smtClean="0">
                <a:latin typeface="Arial" charset="0"/>
                <a:ea typeface="ＭＳ Ｐゴシック" charset="0"/>
                <a:cs typeface="ＭＳ Ｐゴシック" charset="0"/>
              </a:rPr>
            </a:br>
            <a:r>
              <a:rPr lang="en-US" sz="2600" dirty="0" smtClean="0">
                <a:latin typeface="Arial" charset="0"/>
                <a:ea typeface="ＭＳ Ｐゴシック" charset="0"/>
                <a:cs typeface="ＭＳ Ｐゴシック" charset="0"/>
              </a:rPr>
              <a:t>could </a:t>
            </a:r>
            <a:r>
              <a:rPr lang="en-US" sz="2600" dirty="0">
                <a:latin typeface="Arial" charset="0"/>
                <a:ea typeface="ＭＳ Ｐゴシック" charset="0"/>
                <a:cs typeface="ＭＳ Ｐゴシック" charset="0"/>
              </a:rPr>
              <a:t>significantly reduce ant populations up to </a:t>
            </a:r>
            <a:r>
              <a:rPr lang="en-US" sz="2600" dirty="0" smtClean="0">
                <a:latin typeface="Arial" charset="0"/>
                <a:ea typeface="ＭＳ Ｐゴシック" charset="0"/>
                <a:cs typeface="ＭＳ Ｐゴシック" charset="0"/>
              </a:rPr>
              <a:t/>
            </a:r>
            <a:br>
              <a:rPr lang="en-US" sz="2600" dirty="0" smtClean="0">
                <a:latin typeface="Arial" charset="0"/>
                <a:ea typeface="ＭＳ Ｐゴシック" charset="0"/>
                <a:cs typeface="ＭＳ Ｐゴシック" charset="0"/>
              </a:rPr>
            </a:br>
            <a:r>
              <a:rPr lang="en-US" sz="2600" dirty="0" smtClean="0">
                <a:latin typeface="Arial" charset="0"/>
                <a:ea typeface="ＭＳ Ｐゴシック" charset="0"/>
                <a:cs typeface="ＭＳ Ｐゴシック" charset="0"/>
              </a:rPr>
              <a:t>76 </a:t>
            </a:r>
            <a:r>
              <a:rPr lang="en-US" sz="2600" dirty="0">
                <a:latin typeface="Arial" charset="0"/>
                <a:ea typeface="ＭＳ Ｐゴシック" charset="0"/>
                <a:cs typeface="ＭＳ Ｐゴシック" charset="0"/>
              </a:rPr>
              <a:t>meters from the treatment area. It was also demonstrated that this type of treatment uses less insecticide, is more target specific and reduces environmental contamination.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467600" cy="609600"/>
          </a:xfrm>
        </p:spPr>
        <p:txBody>
          <a:bodyPr/>
          <a:lstStyle/>
          <a:p>
            <a:pPr eaLnBrk="1" hangingPunct="1"/>
            <a:r>
              <a:rPr lang="en-US" dirty="0">
                <a:latin typeface="Arial" charset="0"/>
                <a:ea typeface="ＭＳ Ｐゴシック" charset="0"/>
                <a:cs typeface="ＭＳ Ｐゴシック" charset="0"/>
              </a:rPr>
              <a:t>We believe in…</a:t>
            </a:r>
          </a:p>
        </p:txBody>
      </p:sp>
      <p:sp>
        <p:nvSpPr>
          <p:cNvPr id="18435" name="Content Placeholder 2"/>
          <p:cNvSpPr>
            <a:spLocks noGrp="1"/>
          </p:cNvSpPr>
          <p:nvPr>
            <p:ph idx="1"/>
          </p:nvPr>
        </p:nvSpPr>
        <p:spPr>
          <a:xfrm>
            <a:off x="914400" y="1277938"/>
            <a:ext cx="7315200" cy="1066800"/>
          </a:xfrm>
        </p:spPr>
        <p:txBody>
          <a:bodyPr lIns="0" tIns="0" rIns="0" bIns="0"/>
          <a:lstStyle/>
          <a:p>
            <a:pPr marL="4763" indent="0" eaLnBrk="1" hangingPunct="1">
              <a:spcBef>
                <a:spcPct val="0"/>
              </a:spcBef>
              <a:buNone/>
            </a:pPr>
            <a:r>
              <a:rPr lang="en-US" dirty="0" smtClean="0">
                <a:latin typeface="Arial" charset="0"/>
                <a:ea typeface="ＭＳ Ｐゴシック" charset="0"/>
                <a:cs typeface="ＭＳ Ｐゴシック" charset="0"/>
              </a:rPr>
              <a:t>…targeting </a:t>
            </a:r>
            <a:r>
              <a:rPr lang="en-US" dirty="0">
                <a:latin typeface="Arial" charset="0"/>
                <a:ea typeface="ＭＳ Ｐゴシック" charset="0"/>
                <a:cs typeface="ＭＳ Ｐゴシック" charset="0"/>
              </a:rPr>
              <a:t>pests while avoiding their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natural enemies.</a:t>
            </a:r>
          </a:p>
        </p:txBody>
      </p:sp>
      <p:pic>
        <p:nvPicPr>
          <p:cNvPr id="18436" name="Content Placeholder 6" descr="ladybu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2438400"/>
            <a:ext cx="37338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7165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73731"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Commercial Agrochemical Applications in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Vineyards Do Not Influence Ant Communities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Chee Seng Chong, Hoffman and Thomson</a:t>
            </a:r>
          </a:p>
        </p:txBody>
      </p:sp>
      <p:sp>
        <p:nvSpPr>
          <p:cNvPr id="73732" name="Content Placeholder 4"/>
          <p:cNvSpPr>
            <a:spLocks noGrp="1"/>
          </p:cNvSpPr>
          <p:nvPr>
            <p:ph sz="half" idx="2"/>
          </p:nvPr>
        </p:nvSpPr>
        <p:spPr>
          <a:xfrm>
            <a:off x="912813" y="2971800"/>
            <a:ext cx="7164387" cy="2514600"/>
          </a:xfrm>
        </p:spPr>
        <p:txBody>
          <a:bodyPr lIns="0" tIns="0" rIns="0" bIns="0"/>
          <a:lstStyle/>
          <a:p>
            <a:pPr marL="0" indent="0" eaLnBrk="1" hangingPunct="1">
              <a:spcBef>
                <a:spcPct val="0"/>
              </a:spcBef>
              <a:buNone/>
            </a:pPr>
            <a:r>
              <a:rPr lang="en-US" sz="2600" dirty="0">
                <a:latin typeface="Arial" charset="0"/>
                <a:ea typeface="ＭＳ Ｐゴシック" charset="0"/>
                <a:cs typeface="ＭＳ Ｐゴシック" charset="0"/>
              </a:rPr>
              <a:t>In this study, it was shown that traditional spraying methods used in vineyards killed </a:t>
            </a:r>
            <a:br>
              <a:rPr lang="en-US" sz="2600" dirty="0">
                <a:latin typeface="Arial" charset="0"/>
                <a:ea typeface="ＭＳ Ｐゴシック" charset="0"/>
                <a:cs typeface="ＭＳ Ｐゴシック" charset="0"/>
              </a:rPr>
            </a:br>
            <a:r>
              <a:rPr lang="en-US" sz="2600" dirty="0">
                <a:latin typeface="Arial" charset="0"/>
                <a:ea typeface="ＭＳ Ｐゴシック" charset="0"/>
                <a:cs typeface="ＭＳ Ｐゴシック" charset="0"/>
              </a:rPr>
              <a:t>off the foragers, but left the rest of the colony intact in sheltered areas that did not receive treatment; therefore, the ant colonies remained viable and were able to recover.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945187" cy="690562"/>
          </a:xfrm>
        </p:spPr>
        <p:txBody>
          <a:bodyPr>
            <a:noAutofit/>
          </a:bodyPr>
          <a:lstStyle/>
          <a:p>
            <a:pPr eaLnBrk="1" hangingPunct="1"/>
            <a:r>
              <a:rPr lang="en-US" dirty="0">
                <a:latin typeface="Arial" charset="0"/>
                <a:ea typeface="ＭＳ Ｐゴシック" charset="0"/>
                <a:cs typeface="ＭＳ Ｐゴシック" charset="0"/>
              </a:rPr>
              <a:t>Review of Ant Research</a:t>
            </a:r>
          </a:p>
        </p:txBody>
      </p:sp>
      <p:sp>
        <p:nvSpPr>
          <p:cNvPr id="75779" name="Content Placeholder 3"/>
          <p:cNvSpPr>
            <a:spLocks noGrp="1"/>
          </p:cNvSpPr>
          <p:nvPr>
            <p:ph sz="half" idx="1"/>
          </p:nvPr>
        </p:nvSpPr>
        <p:spPr>
          <a:xfrm>
            <a:off x="0" y="1498600"/>
            <a:ext cx="9144000" cy="1201738"/>
          </a:xfrm>
          <a:solidFill>
            <a:srgbClr val="9EB160"/>
          </a:solidFill>
          <a:ln>
            <a:solidFill>
              <a:srgbClr val="000000"/>
            </a:solidFill>
            <a:miter lim="800000"/>
            <a:headEnd/>
            <a:tailEnd/>
          </a:ln>
        </p:spPr>
        <p:txBody>
          <a:bodyPr lIns="91440" tIns="45720" rIns="91440" bIns="45720" anchor="ctr"/>
          <a:lstStyle/>
          <a:p>
            <a:pPr marL="0" indent="0" algn="ctr" eaLnBrk="1" hangingPunct="1">
              <a:lnSpc>
                <a:spcPct val="90000"/>
              </a:lnSpc>
              <a:buFont typeface="Wingdings" charset="0"/>
              <a:buNone/>
            </a:pP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An Evaluation of Several Urban Pest Management Strategies to Control Argentine Ants</a:t>
            </a:r>
            <a:r>
              <a:rPr lang="ja-JP" altLang="en-US" sz="2600">
                <a:solidFill>
                  <a:schemeClr val="bg1"/>
                </a:solidFill>
                <a:latin typeface="Arial" charset="0"/>
                <a:ea typeface="ＭＳ Ｐゴシック" charset="0"/>
                <a:cs typeface="ＭＳ Ｐゴシック" charset="0"/>
              </a:rPr>
              <a:t>”</a:t>
            </a:r>
            <a:r>
              <a:rPr lang="en-US" sz="2600">
                <a:solidFill>
                  <a:schemeClr val="bg1"/>
                </a:solidFill>
                <a:latin typeface="Arial" charset="0"/>
                <a:ea typeface="ＭＳ Ｐゴシック" charset="0"/>
                <a:cs typeface="ＭＳ Ｐゴシック" charset="0"/>
              </a:rPr>
              <a:t/>
            </a:r>
            <a:br>
              <a:rPr lang="en-US" sz="2600">
                <a:solidFill>
                  <a:schemeClr val="bg1"/>
                </a:solidFill>
                <a:latin typeface="Arial" charset="0"/>
                <a:ea typeface="ＭＳ Ｐゴシック" charset="0"/>
                <a:cs typeface="ＭＳ Ｐゴシック" charset="0"/>
              </a:rPr>
            </a:br>
            <a:r>
              <a:rPr lang="en-US" sz="2600">
                <a:solidFill>
                  <a:schemeClr val="bg1"/>
                </a:solidFill>
                <a:latin typeface="Arial" charset="0"/>
                <a:ea typeface="ＭＳ Ｐゴシック" charset="0"/>
                <a:cs typeface="ＭＳ Ｐゴシック" charset="0"/>
              </a:rPr>
              <a:t>by Klotz, Rust, Greenberg, Field and Kupfer</a:t>
            </a:r>
          </a:p>
        </p:txBody>
      </p:sp>
      <p:sp>
        <p:nvSpPr>
          <p:cNvPr id="75780" name="Content Placeholder 4"/>
          <p:cNvSpPr>
            <a:spLocks noGrp="1"/>
          </p:cNvSpPr>
          <p:nvPr>
            <p:ph sz="half" idx="2"/>
          </p:nvPr>
        </p:nvSpPr>
        <p:spPr>
          <a:xfrm>
            <a:off x="912813" y="2971800"/>
            <a:ext cx="6478587" cy="2671762"/>
          </a:xfrm>
        </p:spPr>
        <p:txBody>
          <a:bodyPr lIns="0" tIns="0" rIns="0" bIns="0"/>
          <a:lstStyle/>
          <a:p>
            <a:pPr marL="228600" indent="-228600" eaLnBrk="1" hangingPunct="1">
              <a:spcBef>
                <a:spcPct val="0"/>
              </a:spcBef>
              <a:spcAft>
                <a:spcPct val="20000"/>
              </a:spcAft>
              <a:buFont typeface="Arial"/>
              <a:buChar char="•"/>
            </a:pPr>
            <a:r>
              <a:rPr lang="en-US" sz="2600" dirty="0">
                <a:latin typeface="Arial" charset="0"/>
                <a:ea typeface="ＭＳ Ｐゴシック" charset="0"/>
                <a:cs typeface="ＭＳ Ｐゴシック" charset="0"/>
              </a:rPr>
              <a:t>Bringing the research back to the urban setting, this study found the following:</a:t>
            </a:r>
          </a:p>
          <a:p>
            <a:pPr marL="457200" lvl="1" indent="-228600" eaLnBrk="1" hangingPunct="1">
              <a:spcBef>
                <a:spcPct val="0"/>
              </a:spcBef>
              <a:buFont typeface="Arial"/>
              <a:buChar char="•"/>
            </a:pPr>
            <a:r>
              <a:rPr lang="en-US" sz="2600" dirty="0">
                <a:latin typeface="Arial" charset="0"/>
                <a:ea typeface="ＭＳ Ｐゴシック" charset="0"/>
              </a:rPr>
              <a:t>a 73% reduction of ants with bait alone; and </a:t>
            </a:r>
          </a:p>
          <a:p>
            <a:pPr marL="457200" lvl="1" indent="-228600" eaLnBrk="1" hangingPunct="1">
              <a:spcBef>
                <a:spcPct val="0"/>
              </a:spcBef>
              <a:buFont typeface="Arial"/>
              <a:buChar char="•"/>
            </a:pPr>
            <a:r>
              <a:rPr lang="en-US" sz="2600" dirty="0">
                <a:latin typeface="Arial" charset="0"/>
                <a:ea typeface="ＭＳ Ｐゴシック" charset="0"/>
              </a:rPr>
              <a:t>an 83% reduction when the bait was used in combination with </a:t>
            </a:r>
            <a:r>
              <a:rPr lang="en-US" sz="2600" dirty="0" err="1">
                <a:latin typeface="Arial" charset="0"/>
                <a:ea typeface="ＭＳ Ｐゴシック" charset="0"/>
              </a:rPr>
              <a:t>Termidor</a:t>
            </a:r>
            <a:endParaRPr lang="en-US" sz="2600" dirty="0">
              <a:latin typeface="Arial" charset="0"/>
              <a:ea typeface="ＭＳ Ｐゴシック"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183187" cy="690562"/>
          </a:xfrm>
        </p:spPr>
        <p:txBody>
          <a:bodyPr>
            <a:noAutofit/>
          </a:bodyPr>
          <a:lstStyle/>
          <a:p>
            <a:pPr eaLnBrk="1" hangingPunct="1"/>
            <a:r>
              <a:rPr lang="en-US" dirty="0">
                <a:latin typeface="Arial" charset="0"/>
                <a:ea typeface="ＭＳ Ｐゴシック" charset="0"/>
                <a:cs typeface="ＭＳ Ｐゴシック" charset="0"/>
              </a:rPr>
              <a:t>Research Summary:</a:t>
            </a:r>
            <a:br>
              <a:rPr lang="en-US" dirty="0">
                <a:latin typeface="Arial" charset="0"/>
                <a:ea typeface="ＭＳ Ｐゴシック" charset="0"/>
                <a:cs typeface="ＭＳ Ｐゴシック" charset="0"/>
              </a:rPr>
            </a:br>
            <a:endParaRPr lang="en-US" dirty="0">
              <a:latin typeface="Arial" charset="0"/>
              <a:ea typeface="ＭＳ Ｐゴシック" charset="0"/>
              <a:cs typeface="ＭＳ Ｐゴシック" charset="0"/>
            </a:endParaRPr>
          </a:p>
        </p:txBody>
      </p:sp>
      <p:sp>
        <p:nvSpPr>
          <p:cNvPr id="77827" name="Content Placeholder 2"/>
          <p:cNvSpPr>
            <a:spLocks noGrp="1"/>
          </p:cNvSpPr>
          <p:nvPr>
            <p:ph sz="half" idx="1"/>
          </p:nvPr>
        </p:nvSpPr>
        <p:spPr>
          <a:xfrm>
            <a:off x="912813" y="1279525"/>
            <a:ext cx="7316787" cy="4968875"/>
          </a:xfrm>
        </p:spPr>
        <p:txBody>
          <a:bodyPr lIns="0" tIns="0" rIns="0" bIns="0"/>
          <a:lstStyle/>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Liquid ant baits are preferred by tramp ants.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Baiting closer to the colony (outdoors) enhances bait acceptance.</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Only </a:t>
            </a:r>
            <a:r>
              <a:rPr lang="en-US" sz="2400" dirty="0" err="1">
                <a:latin typeface="Arial" charset="0"/>
                <a:ea typeface="ＭＳ Ｐゴシック" charset="0"/>
                <a:cs typeface="ＭＳ Ｐゴシック" charset="0"/>
              </a:rPr>
              <a:t>Fipronil</a:t>
            </a:r>
            <a:r>
              <a:rPr lang="en-US" sz="2400" dirty="0">
                <a:latin typeface="Arial" charset="0"/>
                <a:ea typeface="ＭＳ Ｐゴシック" charset="0"/>
                <a:cs typeface="ＭＳ Ｐゴシック" charset="0"/>
              </a:rPr>
              <a:t> and Borates showed a 100% kill rate on the queen(s).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Baits are effective for up to 76 meters away from where they are applied.</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Sprays don</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t get brought back to the colony, so if not directly treated, colonies remain viable and can reestablish infestations.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Baiting can be cost effective and has added environmental benefits.</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259387" cy="690562"/>
          </a:xfrm>
        </p:spPr>
        <p:txBody>
          <a:bodyPr>
            <a:noAutofit/>
          </a:bodyPr>
          <a:lstStyle/>
          <a:p>
            <a:pPr eaLnBrk="1" hangingPunct="1"/>
            <a:r>
              <a:rPr lang="en-US" dirty="0">
                <a:latin typeface="Arial" charset="0"/>
                <a:ea typeface="ＭＳ Ｐゴシック" charset="0"/>
                <a:cs typeface="ＭＳ Ｐゴシック" charset="0"/>
              </a:rPr>
              <a:t>Ant Control System</a:t>
            </a:r>
          </a:p>
        </p:txBody>
      </p:sp>
      <p:sp>
        <p:nvSpPr>
          <p:cNvPr id="79875" name="Content Placeholder 2"/>
          <p:cNvSpPr>
            <a:spLocks noGrp="1"/>
          </p:cNvSpPr>
          <p:nvPr>
            <p:ph sz="half" idx="1"/>
          </p:nvPr>
        </p:nvSpPr>
        <p:spPr>
          <a:xfrm>
            <a:off x="912813" y="1279525"/>
            <a:ext cx="6935787" cy="3292475"/>
          </a:xfrm>
        </p:spPr>
        <p:txBody>
          <a:bodyPr lIns="0" tIns="0" rIns="0" bIns="0"/>
          <a:lstStyle/>
          <a:p>
            <a:pPr marL="342900" eaLnBrk="1" hangingPunct="1">
              <a:lnSpc>
                <a:spcPct val="110000"/>
              </a:lnSpc>
              <a:spcBef>
                <a:spcPct val="0"/>
              </a:spcBef>
              <a:buFont typeface="Wingdings" charset="0"/>
              <a:buNone/>
            </a:pPr>
            <a:r>
              <a:rPr lang="en-US" dirty="0">
                <a:latin typeface="Arial" charset="0"/>
                <a:ea typeface="ＭＳ Ｐゴシック" charset="0"/>
                <a:cs typeface="ＭＳ Ｐゴシック" charset="0"/>
              </a:rPr>
              <a:t>We need an ant control system:</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With a liquid bait that is attractive to </a:t>
            </a:r>
            <a:r>
              <a:rPr lang="en-US" dirty="0" smtClean="0">
                <a:latin typeface="Arial" charset="0"/>
                <a:ea typeface="ＭＳ Ｐゴシック" charset="0"/>
                <a:cs typeface="ＭＳ Ｐゴシック" charset="0"/>
              </a:rPr>
              <a:t/>
            </a:r>
            <a:br>
              <a:rPr lang="en-US" dirty="0" smtClean="0">
                <a:latin typeface="Arial" charset="0"/>
                <a:ea typeface="ＭＳ Ｐゴシック" charset="0"/>
                <a:cs typeface="ＭＳ Ｐゴシック" charset="0"/>
              </a:rPr>
            </a:br>
            <a:r>
              <a:rPr lang="en-US" dirty="0" smtClean="0">
                <a:latin typeface="Arial" charset="0"/>
                <a:ea typeface="ＭＳ Ｐゴシック" charset="0"/>
                <a:cs typeface="ＭＳ Ｐゴシック" charset="0"/>
              </a:rPr>
              <a:t>many </a:t>
            </a:r>
            <a:r>
              <a:rPr lang="en-US" dirty="0">
                <a:latin typeface="Arial" charset="0"/>
                <a:ea typeface="ＭＳ Ｐゴシック" charset="0"/>
                <a:cs typeface="ＭＳ Ｐゴシック" charset="0"/>
              </a:rPr>
              <a:t>species of ants; </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That contains the right amount of Boron in a large-volume, spill-resistant container that helps to control evaporation;</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That is cost effective to use</a:t>
            </a: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4878387" cy="690562"/>
          </a:xfrm>
        </p:spPr>
        <p:txBody>
          <a:bodyPr lIns="0" tIns="0" rIns="0" bIns="0">
            <a:noAutofit/>
          </a:bodyPr>
          <a:lstStyle/>
          <a:p>
            <a:pPr eaLnBrk="1" hangingPunct="1">
              <a:defRPr/>
            </a:pPr>
            <a:r>
              <a:rPr lang="en-US" dirty="0">
                <a:ea typeface="+mj-ea"/>
                <a:cs typeface="+mj-cs"/>
              </a:rPr>
              <a:t>Assess the Problem</a:t>
            </a:r>
          </a:p>
        </p:txBody>
      </p:sp>
      <p:sp>
        <p:nvSpPr>
          <p:cNvPr id="81923" name="Content Placeholder 2"/>
          <p:cNvSpPr>
            <a:spLocks noGrp="1"/>
          </p:cNvSpPr>
          <p:nvPr>
            <p:ph sz="half" idx="1"/>
          </p:nvPr>
        </p:nvSpPr>
        <p:spPr>
          <a:xfrm>
            <a:off x="912813" y="1279525"/>
            <a:ext cx="7316787" cy="2301875"/>
          </a:xfrm>
        </p:spPr>
        <p:txBody>
          <a:bodyPr lIns="0" tIns="0" rIns="0" bIns="0"/>
          <a:lstStyle/>
          <a:p>
            <a:pPr marL="228600" indent="-228600" eaLnBrk="1" hangingPunct="1">
              <a:spcBef>
                <a:spcPct val="0"/>
              </a:spcBef>
              <a:buFont typeface="Arial"/>
              <a:buChar char="•"/>
            </a:pPr>
            <a:r>
              <a:rPr lang="en-US" dirty="0">
                <a:latin typeface="Arial" charset="0"/>
                <a:ea typeface="ＭＳ Ｐゴシック" charset="0"/>
                <a:cs typeface="ＭＳ Ｐゴシック" charset="0"/>
              </a:rPr>
              <a:t>Using the research noted above, we developed an Innovative approach to ant control, whereby the bait and bait delivery devices work together, and the treatment is sized to the problem.</a:t>
            </a: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15" descr="Slide 36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Content Placeholder 2"/>
          <p:cNvSpPr>
            <a:spLocks/>
          </p:cNvSpPr>
          <p:nvPr/>
        </p:nvSpPr>
        <p:spPr bwMode="auto">
          <a:xfrm>
            <a:off x="912813" y="1279525"/>
            <a:ext cx="5183187"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400" dirty="0"/>
              <a:t>Contains disodium </a:t>
            </a:r>
            <a:r>
              <a:rPr lang="en-US" sz="2400" dirty="0" err="1"/>
              <a:t>octaborate</a:t>
            </a:r>
            <a:r>
              <a:rPr lang="en-US" sz="2400" dirty="0"/>
              <a:t> </a:t>
            </a:r>
            <a:r>
              <a:rPr lang="en-US" sz="2400" dirty="0" err="1"/>
              <a:t>tetrahydrate</a:t>
            </a:r>
            <a:r>
              <a:rPr lang="en-US" sz="2400" dirty="0"/>
              <a:t> [DOT], a water </a:t>
            </a:r>
            <a:r>
              <a:rPr lang="en-US" sz="2400" dirty="0" smtClean="0"/>
              <a:t/>
            </a:r>
            <a:br>
              <a:rPr lang="en-US" sz="2400" dirty="0" smtClean="0"/>
            </a:br>
            <a:r>
              <a:rPr lang="en-US" sz="2400" dirty="0" smtClean="0"/>
              <a:t>soluble </a:t>
            </a:r>
            <a:r>
              <a:rPr lang="en-US" sz="2400" dirty="0"/>
              <a:t>boron salt.</a:t>
            </a:r>
          </a:p>
          <a:p>
            <a:pPr marL="228600" indent="-228600">
              <a:buFont typeface="Arial"/>
              <a:buChar char="•"/>
            </a:pPr>
            <a:r>
              <a:rPr lang="en-US" sz="2400" dirty="0"/>
              <a:t>DOT provides a delayed toxic effect, so the AI can work its way </a:t>
            </a:r>
            <a:r>
              <a:rPr lang="en-US" sz="2400" dirty="0" smtClean="0"/>
              <a:t>into</a:t>
            </a:r>
            <a:br>
              <a:rPr lang="en-US" sz="2400" dirty="0" smtClean="0"/>
            </a:br>
            <a:r>
              <a:rPr lang="en-US" sz="2400" dirty="0" smtClean="0"/>
              <a:t> </a:t>
            </a:r>
            <a:r>
              <a:rPr lang="en-US" sz="2400" dirty="0"/>
              <a:t>the colony.</a:t>
            </a:r>
          </a:p>
          <a:p>
            <a:pPr marL="228600" indent="-228600">
              <a:buFont typeface="Arial"/>
              <a:buChar char="•"/>
            </a:pPr>
            <a:r>
              <a:rPr lang="en-US" sz="2400" dirty="0"/>
              <a:t>There is no demonstrated resistance to DOT in either </a:t>
            </a:r>
            <a:r>
              <a:rPr lang="en-US" sz="2400" dirty="0" smtClean="0"/>
              <a:t>ants </a:t>
            </a:r>
            <a:r>
              <a:rPr lang="en-US" sz="2400" dirty="0"/>
              <a:t>or roaches.</a:t>
            </a:r>
          </a:p>
          <a:p>
            <a:pPr marL="228600" indent="-228600">
              <a:buFont typeface="Arial"/>
              <a:buChar char="•"/>
            </a:pPr>
            <a:r>
              <a:rPr lang="en-US" sz="2400" dirty="0"/>
              <a:t>GLAB is attractive to most </a:t>
            </a:r>
            <a:r>
              <a:rPr lang="en-US" sz="2400" dirty="0" smtClean="0"/>
              <a:t/>
            </a:r>
            <a:br>
              <a:rPr lang="en-US" sz="2400" dirty="0" smtClean="0"/>
            </a:br>
            <a:r>
              <a:rPr lang="en-US" sz="2400" dirty="0" smtClean="0"/>
              <a:t>sweet</a:t>
            </a:r>
            <a:r>
              <a:rPr lang="en-US" sz="2400" dirty="0"/>
              <a:t>- and protein-feeding </a:t>
            </a:r>
            <a:r>
              <a:rPr lang="en-US" sz="2400" dirty="0" smtClean="0"/>
              <a:t>ants.</a:t>
            </a:r>
            <a:endParaRPr lang="en-US" sz="2400" u="sng" dirty="0" smtClean="0"/>
          </a:p>
          <a:p>
            <a:pPr marL="228600" indent="-228600">
              <a:buFont typeface="Arial"/>
              <a:buChar char="•"/>
            </a:pPr>
            <a:r>
              <a:rPr lang="en-US" sz="2400" dirty="0" smtClean="0"/>
              <a:t>It</a:t>
            </a:r>
            <a:r>
              <a:rPr lang="ja-JP" altLang="en-US" sz="2400" dirty="0" smtClean="0"/>
              <a:t>’</a:t>
            </a:r>
            <a:r>
              <a:rPr lang="en-US" sz="2400" dirty="0" smtClean="0"/>
              <a:t>s </a:t>
            </a:r>
            <a:r>
              <a:rPr lang="en-US" sz="2400" dirty="0"/>
              <a:t>safe to use around </a:t>
            </a:r>
            <a:r>
              <a:rPr lang="en-US" sz="2400" dirty="0" smtClean="0"/>
              <a:t/>
            </a:r>
            <a:br>
              <a:rPr lang="en-US" sz="2400" dirty="0" smtClean="0"/>
            </a:br>
            <a:r>
              <a:rPr lang="en-US" sz="2400" dirty="0" smtClean="0"/>
              <a:t>children </a:t>
            </a:r>
            <a:r>
              <a:rPr lang="en-US" sz="2400" dirty="0"/>
              <a:t>and pets.</a:t>
            </a:r>
          </a:p>
        </p:txBody>
      </p:sp>
      <p:sp>
        <p:nvSpPr>
          <p:cNvPr id="83972" name="Rectangle 17"/>
          <p:cNvSpPr>
            <a:spLocks/>
          </p:cNvSpPr>
          <p:nvPr/>
        </p:nvSpPr>
        <p:spPr bwMode="auto">
          <a:xfrm>
            <a:off x="914400" y="528638"/>
            <a:ext cx="777240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Gourmet Liquid Ant Bait [GLAB]</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9" descr="Slide 37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Content Placeholder 2"/>
          <p:cNvSpPr>
            <a:spLocks/>
          </p:cNvSpPr>
          <p:nvPr/>
        </p:nvSpPr>
        <p:spPr bwMode="auto">
          <a:xfrm>
            <a:off x="912813" y="1279525"/>
            <a:ext cx="2897187"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200" dirty="0"/>
              <a:t>Ant &amp; Roach </a:t>
            </a:r>
            <a:br>
              <a:rPr lang="en-US" sz="2200" dirty="0"/>
            </a:br>
            <a:r>
              <a:rPr lang="en-US" sz="2200" dirty="0"/>
              <a:t>Café Ready-to-Use </a:t>
            </a:r>
            <a:br>
              <a:rPr lang="en-US" sz="2200" dirty="0"/>
            </a:br>
            <a:r>
              <a:rPr lang="en-US" sz="2200" dirty="0"/>
              <a:t>Bait Station</a:t>
            </a:r>
          </a:p>
          <a:p>
            <a:pPr marL="228600" indent="-228600">
              <a:lnSpc>
                <a:spcPct val="110000"/>
              </a:lnSpc>
              <a:buFont typeface="Arial"/>
              <a:buChar char="•"/>
            </a:pPr>
            <a:r>
              <a:rPr lang="en-US" sz="2200" dirty="0"/>
              <a:t>ANTOPIA</a:t>
            </a:r>
            <a:r>
              <a:rPr lang="en-US" sz="2200" baseline="30000" dirty="0"/>
              <a:t>®</a:t>
            </a:r>
            <a:r>
              <a:rPr lang="en-US" sz="2200" dirty="0"/>
              <a:t> </a:t>
            </a:r>
            <a:r>
              <a:rPr lang="en-US" sz="2200" dirty="0" smtClean="0"/>
              <a:t/>
            </a:r>
            <a:br>
              <a:rPr lang="en-US" sz="2200" dirty="0" smtClean="0"/>
            </a:br>
            <a:r>
              <a:rPr lang="en-US" sz="2200" dirty="0" smtClean="0"/>
              <a:t>Refillable </a:t>
            </a:r>
            <a:r>
              <a:rPr lang="en-US" sz="2200" dirty="0"/>
              <a:t/>
            </a:r>
            <a:br>
              <a:rPr lang="en-US" sz="2200" dirty="0"/>
            </a:br>
            <a:r>
              <a:rPr lang="en-US" sz="2200" dirty="0"/>
              <a:t>Outdoor </a:t>
            </a:r>
            <a:br>
              <a:rPr lang="en-US" sz="2200" dirty="0"/>
            </a:br>
            <a:r>
              <a:rPr lang="en-US" sz="2200" dirty="0"/>
              <a:t>Bait Station</a:t>
            </a:r>
          </a:p>
          <a:p>
            <a:pPr marL="228600" indent="-228600">
              <a:lnSpc>
                <a:spcPct val="110000"/>
              </a:lnSpc>
              <a:buFont typeface="Arial"/>
              <a:buChar char="•"/>
            </a:pPr>
            <a:r>
              <a:rPr lang="en-US" sz="2200" dirty="0"/>
              <a:t>Ant Café </a:t>
            </a:r>
            <a:br>
              <a:rPr lang="en-US" sz="2200" dirty="0"/>
            </a:br>
            <a:r>
              <a:rPr lang="en-US" sz="2200" dirty="0"/>
              <a:t>Refillable </a:t>
            </a:r>
            <a:br>
              <a:rPr lang="en-US" sz="2200" dirty="0"/>
            </a:br>
            <a:r>
              <a:rPr lang="en-US" sz="2200" dirty="0"/>
              <a:t>Bait Station</a:t>
            </a:r>
          </a:p>
        </p:txBody>
      </p:sp>
      <p:sp>
        <p:nvSpPr>
          <p:cNvPr id="86020" name="Rectangle 31"/>
          <p:cNvSpPr>
            <a:spLocks/>
          </p:cNvSpPr>
          <p:nvPr/>
        </p:nvSpPr>
        <p:spPr bwMode="auto">
          <a:xfrm>
            <a:off x="914400" y="528638"/>
            <a:ext cx="777240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800" dirty="0">
                <a:solidFill>
                  <a:srgbClr val="FFFFAF"/>
                </a:solidFill>
              </a:rPr>
              <a:t>Bait Delivery Systems:</a:t>
            </a:r>
            <a:endParaRPr lang="en-US" sz="4000" dirty="0">
              <a:solidFill>
                <a:srgbClr val="FFFFAF"/>
              </a:solidFill>
            </a:endParaRP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2"/>
          <p:cNvSpPr>
            <a:spLocks/>
          </p:cNvSpPr>
          <p:nvPr/>
        </p:nvSpPr>
        <p:spPr bwMode="auto">
          <a:xfrm>
            <a:off x="912813" y="1279525"/>
            <a:ext cx="4802187" cy="481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200" dirty="0"/>
              <a:t>Easy-to-use</a:t>
            </a:r>
          </a:p>
          <a:p>
            <a:pPr marL="228600" indent="-228600">
              <a:lnSpc>
                <a:spcPct val="110000"/>
              </a:lnSpc>
              <a:buFont typeface="Arial"/>
              <a:buChar char="•"/>
            </a:pPr>
            <a:r>
              <a:rPr lang="en-US" sz="2200" dirty="0"/>
              <a:t>Tough blow-molded station </a:t>
            </a:r>
          </a:p>
          <a:p>
            <a:pPr marL="228600" indent="-228600">
              <a:lnSpc>
                <a:spcPct val="110000"/>
              </a:lnSpc>
              <a:buFont typeface="Arial"/>
              <a:buChar char="•"/>
            </a:pPr>
            <a:r>
              <a:rPr lang="en-US" sz="2200" dirty="0"/>
              <a:t>Holds up to 14 ounces of bait</a:t>
            </a:r>
          </a:p>
          <a:p>
            <a:pPr marL="228600" indent="-228600">
              <a:lnSpc>
                <a:spcPct val="110000"/>
              </a:lnSpc>
              <a:buFont typeface="Arial"/>
              <a:buChar char="•"/>
            </a:pPr>
            <a:r>
              <a:rPr lang="en-US" sz="2200" dirty="0"/>
              <a:t>Reduces spoilage </a:t>
            </a:r>
          </a:p>
          <a:p>
            <a:pPr marL="228600" indent="-228600">
              <a:lnSpc>
                <a:spcPct val="110000"/>
              </a:lnSpc>
              <a:buFont typeface="Arial"/>
              <a:buChar char="•"/>
            </a:pPr>
            <a:r>
              <a:rPr lang="en-US" sz="2200" dirty="0"/>
              <a:t>Controls evaporation </a:t>
            </a:r>
          </a:p>
          <a:p>
            <a:pPr marL="228600" indent="-228600">
              <a:lnSpc>
                <a:spcPct val="110000"/>
              </a:lnSpc>
              <a:buFont typeface="Arial"/>
              <a:buChar char="•"/>
            </a:pPr>
            <a:r>
              <a:rPr lang="en-US" sz="2200" dirty="0"/>
              <a:t>Keeps bait fresh and </a:t>
            </a:r>
            <a:br>
              <a:rPr lang="en-US" sz="2200" dirty="0"/>
            </a:br>
            <a:r>
              <a:rPr lang="en-US" sz="2200" dirty="0"/>
              <a:t>available for up to 6 months</a:t>
            </a:r>
          </a:p>
          <a:p>
            <a:pPr marL="228600" indent="-228600">
              <a:lnSpc>
                <a:spcPct val="110000"/>
              </a:lnSpc>
              <a:buFont typeface="Arial"/>
              <a:buChar char="•"/>
            </a:pPr>
            <a:r>
              <a:rPr lang="en-US" sz="2200" dirty="0"/>
              <a:t>Has a built-in anchoring system</a:t>
            </a:r>
          </a:p>
          <a:p>
            <a:pPr marL="228600" indent="-228600">
              <a:lnSpc>
                <a:spcPct val="110000"/>
              </a:lnSpc>
              <a:buFont typeface="Arial"/>
              <a:buChar char="•"/>
            </a:pPr>
            <a:r>
              <a:rPr lang="en-US" sz="2200" dirty="0"/>
              <a:t>Spill resistant </a:t>
            </a:r>
          </a:p>
          <a:p>
            <a:pPr marL="228600" indent="-228600">
              <a:lnSpc>
                <a:spcPct val="110000"/>
              </a:lnSpc>
              <a:buFont typeface="Arial"/>
              <a:buChar char="•"/>
            </a:pPr>
            <a:r>
              <a:rPr lang="en-US" sz="2200" dirty="0"/>
              <a:t>Built for multi-season use </a:t>
            </a:r>
          </a:p>
          <a:p>
            <a:pPr marL="228600" indent="-228600">
              <a:lnSpc>
                <a:spcPct val="110000"/>
              </a:lnSpc>
              <a:buFont typeface="Arial"/>
              <a:buChar char="•"/>
            </a:pPr>
            <a:r>
              <a:rPr lang="en-US" sz="2200" dirty="0"/>
              <a:t>Easily accessible fill port</a:t>
            </a:r>
          </a:p>
          <a:p>
            <a:pPr marL="228600" indent="-228600">
              <a:lnSpc>
                <a:spcPct val="110000"/>
              </a:lnSpc>
              <a:buFont typeface="Arial"/>
              <a:buChar char="•"/>
            </a:pPr>
            <a:r>
              <a:rPr lang="en-US" sz="2200" dirty="0"/>
              <a:t>Available with solar and thermal insulation (ANTOPIA</a:t>
            </a:r>
            <a:r>
              <a:rPr lang="en-US" sz="2200" baseline="30000" dirty="0"/>
              <a:t>®</a:t>
            </a:r>
            <a:r>
              <a:rPr lang="en-US" sz="2200" dirty="0"/>
              <a:t> R2D)</a:t>
            </a:r>
          </a:p>
        </p:txBody>
      </p:sp>
      <p:sp>
        <p:nvSpPr>
          <p:cNvPr id="46090" name="Rectangle 10"/>
          <p:cNvSpPr>
            <a:spLocks noGrp="1"/>
          </p:cNvSpPr>
          <p:nvPr>
            <p:ph type="title" idx="4294967295"/>
          </p:nvPr>
        </p:nvSpPr>
        <p:spPr>
          <a:xfrm>
            <a:off x="914400" y="528638"/>
            <a:ext cx="7772400" cy="630237"/>
          </a:xfrm>
        </p:spPr>
        <p:txBody>
          <a:bodyPr lIns="0" tIns="0" rIns="0" bIns="0"/>
          <a:lstStyle/>
          <a:p>
            <a:pPr eaLnBrk="1" hangingPunct="1"/>
            <a:r>
              <a:rPr lang="en-US" sz="3400" dirty="0">
                <a:latin typeface="Arial" charset="0"/>
                <a:ea typeface="ＭＳ Ｐゴシック" charset="0"/>
                <a:cs typeface="ＭＳ Ｐゴシック" charset="0"/>
              </a:rPr>
              <a:t>The ANTOPIA</a:t>
            </a:r>
            <a:r>
              <a:rPr lang="en-US" sz="3400" baseline="30000" dirty="0">
                <a:latin typeface="Arial" charset="0"/>
                <a:ea typeface="ＭＳ Ｐゴシック" charset="0"/>
                <a:cs typeface="ＭＳ Ｐゴシック" charset="0"/>
              </a:rPr>
              <a:t>®</a:t>
            </a:r>
            <a:r>
              <a:rPr lang="en-US" sz="3400" dirty="0">
                <a:latin typeface="Arial" charset="0"/>
                <a:ea typeface="ＭＳ Ｐゴシック" charset="0"/>
                <a:cs typeface="ＭＳ Ｐゴシック" charset="0"/>
              </a:rPr>
              <a:t> Bait Station: Benefits</a:t>
            </a:r>
            <a:br>
              <a:rPr lang="en-US" sz="3400" dirty="0">
                <a:latin typeface="Arial" charset="0"/>
                <a:ea typeface="ＭＳ Ｐゴシック" charset="0"/>
                <a:cs typeface="ＭＳ Ｐゴシック" charset="0"/>
              </a:rPr>
            </a:br>
            <a:endParaRPr lang="en-US" dirty="0">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14" descr="Slide 39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5" name="Content Placeholder 2"/>
          <p:cNvSpPr>
            <a:spLocks/>
          </p:cNvSpPr>
          <p:nvPr/>
        </p:nvSpPr>
        <p:spPr bwMode="auto">
          <a:xfrm>
            <a:off x="912813" y="1279525"/>
            <a:ext cx="4116387" cy="428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400" dirty="0"/>
              <a:t>Can be used </a:t>
            </a:r>
            <a:br>
              <a:rPr lang="en-US" sz="2400" dirty="0"/>
            </a:br>
            <a:r>
              <a:rPr lang="en-US" sz="2400" dirty="0"/>
              <a:t>indoors or outdoors</a:t>
            </a:r>
          </a:p>
          <a:p>
            <a:pPr marL="228600" indent="-228600">
              <a:buFont typeface="Arial"/>
              <a:buChar char="•"/>
            </a:pPr>
            <a:r>
              <a:rPr lang="en-US" sz="2400" dirty="0"/>
              <a:t>Holds up to 1.5 ounces of liquid, gel or granular bait</a:t>
            </a:r>
          </a:p>
          <a:p>
            <a:pPr marL="228600" indent="-228600">
              <a:buFont typeface="Arial"/>
              <a:buChar char="•"/>
            </a:pPr>
            <a:r>
              <a:rPr lang="en-US" sz="2400" dirty="0"/>
              <a:t>Keeps bait fresh by reducing exposure to </a:t>
            </a:r>
            <a:br>
              <a:rPr lang="en-US" sz="2400" dirty="0"/>
            </a:br>
            <a:r>
              <a:rPr lang="en-US" sz="2400" dirty="0"/>
              <a:t>air and contaminants</a:t>
            </a:r>
          </a:p>
          <a:p>
            <a:pPr marL="228600" indent="-228600">
              <a:buFont typeface="Arial"/>
              <a:buChar char="•"/>
            </a:pPr>
            <a:r>
              <a:rPr lang="en-US" sz="2400" dirty="0"/>
              <a:t>Protects surfaces from contamination by the bait</a:t>
            </a:r>
          </a:p>
          <a:p>
            <a:pPr marL="228600" indent="-228600">
              <a:buFont typeface="Arial"/>
              <a:buChar char="•"/>
            </a:pPr>
            <a:r>
              <a:rPr lang="en-US" sz="2400" dirty="0"/>
              <a:t>Inexpensive to </a:t>
            </a:r>
            <a:br>
              <a:rPr lang="en-US" sz="2400" dirty="0"/>
            </a:br>
            <a:r>
              <a:rPr lang="en-US" sz="2400" dirty="0"/>
              <a:t>use and reuse</a:t>
            </a:r>
          </a:p>
        </p:txBody>
      </p:sp>
      <p:sp>
        <p:nvSpPr>
          <p:cNvPr id="90116" name="Rectangle 16"/>
          <p:cNvSpPr>
            <a:spLocks/>
          </p:cNvSpPr>
          <p:nvPr/>
        </p:nvSpPr>
        <p:spPr bwMode="auto">
          <a:xfrm>
            <a:off x="914400" y="528638"/>
            <a:ext cx="617220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400" dirty="0">
                <a:solidFill>
                  <a:srgbClr val="FFFFAF"/>
                </a:solidFill>
              </a:rPr>
              <a:t>Ant Café Refillable Bait Station</a:t>
            </a:r>
            <a:br>
              <a:rPr lang="en-US" sz="3400" dirty="0">
                <a:solidFill>
                  <a:srgbClr val="FFFFAF"/>
                </a:solidFill>
              </a:rPr>
            </a:br>
            <a:endParaRPr lang="en-US" sz="4000" dirty="0">
              <a:solidFill>
                <a:srgbClr val="FFFFAF"/>
              </a:solidFill>
            </a:endParaRPr>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1" descr="Slide 40 Image.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09800"/>
            <a:ext cx="20574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3" name="Picture 24" descr="Slide 40 Background.tif                                        00032479 G Sammons                      C6EA7AD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Content Placeholder 2"/>
          <p:cNvSpPr>
            <a:spLocks/>
          </p:cNvSpPr>
          <p:nvPr/>
        </p:nvSpPr>
        <p:spPr bwMode="auto">
          <a:xfrm>
            <a:off x="912813" y="1956817"/>
            <a:ext cx="4725987" cy="383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200" dirty="0"/>
              <a:t>Can be used </a:t>
            </a:r>
            <a:br>
              <a:rPr lang="en-US" sz="2200" dirty="0"/>
            </a:br>
            <a:r>
              <a:rPr lang="en-US" sz="2200" dirty="0"/>
              <a:t>indoors or outdoors</a:t>
            </a:r>
          </a:p>
          <a:p>
            <a:pPr marL="228600" indent="-228600">
              <a:buFont typeface="Arial"/>
              <a:buChar char="•"/>
            </a:pPr>
            <a:r>
              <a:rPr lang="en-US" sz="2200" dirty="0"/>
              <a:t>Can be used to locate larger colonies or to be a complete treatment for smaller colonies</a:t>
            </a:r>
          </a:p>
          <a:p>
            <a:pPr marL="228600" indent="-228600">
              <a:buFont typeface="Arial"/>
              <a:buChar char="•"/>
            </a:pPr>
            <a:r>
              <a:rPr lang="en-US" sz="2200" dirty="0"/>
              <a:t>Holds up to .75 ounces of </a:t>
            </a:r>
            <a:br>
              <a:rPr lang="en-US" sz="2200" dirty="0"/>
            </a:br>
            <a:r>
              <a:rPr lang="en-US" sz="2200" dirty="0"/>
              <a:t>liquid bait</a:t>
            </a:r>
          </a:p>
          <a:p>
            <a:pPr marL="228600" indent="-228600">
              <a:buFont typeface="Arial"/>
              <a:buChar char="•"/>
            </a:pPr>
            <a:r>
              <a:rPr lang="en-US" sz="2200" dirty="0"/>
              <a:t>Keeps bait fresh by reducing exposure to air and contaminants</a:t>
            </a:r>
          </a:p>
          <a:p>
            <a:pPr marL="228600" indent="-228600">
              <a:buFont typeface="Arial"/>
              <a:buChar char="•"/>
            </a:pPr>
            <a:r>
              <a:rPr lang="en-US" sz="2200" dirty="0"/>
              <a:t>Protects surfaces from contamination by the bait</a:t>
            </a:r>
          </a:p>
        </p:txBody>
      </p:sp>
      <p:sp>
        <p:nvSpPr>
          <p:cNvPr id="92165" name="Rectangle 26"/>
          <p:cNvSpPr>
            <a:spLocks/>
          </p:cNvSpPr>
          <p:nvPr/>
        </p:nvSpPr>
        <p:spPr bwMode="auto">
          <a:xfrm>
            <a:off x="914400" y="528638"/>
            <a:ext cx="77724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400" dirty="0">
                <a:solidFill>
                  <a:srgbClr val="FFFFAF"/>
                </a:solidFill>
              </a:rPr>
              <a:t>Ant &amp; Roach Café Prefilled </a:t>
            </a:r>
            <a:br>
              <a:rPr lang="en-US" sz="3400" dirty="0">
                <a:solidFill>
                  <a:srgbClr val="FFFFAF"/>
                </a:solidFill>
              </a:rPr>
            </a:br>
            <a:r>
              <a:rPr lang="en-US" sz="3400" dirty="0">
                <a:solidFill>
                  <a:srgbClr val="FFFFAF"/>
                </a:solidFill>
              </a:rPr>
              <a:t>Ready-to-Use Bait Station</a:t>
            </a:r>
            <a:endParaRPr lang="en-US" sz="4000" dirty="0">
              <a:solidFill>
                <a:srgbClr val="FFFFAF"/>
              </a:solidFill>
            </a:endParaRP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1"/>
          </p:nvPr>
        </p:nvSpPr>
        <p:spPr>
          <a:xfrm>
            <a:off x="914400" y="1277938"/>
            <a:ext cx="7315200" cy="914400"/>
          </a:xfrm>
        </p:spPr>
        <p:txBody>
          <a:bodyPr lIns="0" tIns="0" rIns="0" bIns="0" anchor="t" anchorCtr="0"/>
          <a:lstStyle/>
          <a:p>
            <a:pPr marL="0" indent="0" eaLnBrk="1" hangingPunct="1">
              <a:spcBef>
                <a:spcPct val="0"/>
              </a:spcBef>
              <a:buNone/>
            </a:pPr>
            <a:r>
              <a:rPr lang="en-US" dirty="0" smtClean="0">
                <a:latin typeface="Arial" charset="0"/>
                <a:ea typeface="ＭＳ Ｐゴシック" charset="0"/>
                <a:cs typeface="ＭＳ Ｐゴシック" charset="0"/>
              </a:rPr>
              <a:t>…using </a:t>
            </a:r>
            <a:r>
              <a:rPr lang="en-US" dirty="0">
                <a:latin typeface="Arial" charset="0"/>
                <a:ea typeface="ＭＳ Ｐゴシック" charset="0"/>
                <a:cs typeface="ＭＳ Ｐゴシック" charset="0"/>
              </a:rPr>
              <a:t>the least toxic products and methods available. </a:t>
            </a:r>
          </a:p>
        </p:txBody>
      </p:sp>
      <p:pic>
        <p:nvPicPr>
          <p:cNvPr id="204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286000"/>
            <a:ext cx="28511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Rectangle 7"/>
          <p:cNvSpPr>
            <a:spLocks noGrp="1"/>
          </p:cNvSpPr>
          <p:nvPr>
            <p:ph type="title" idx="4294967295"/>
          </p:nvPr>
        </p:nvSpPr>
        <p:spPr>
          <a:xfrm>
            <a:off x="914400" y="528638"/>
            <a:ext cx="7467600" cy="690562"/>
          </a:xfrm>
        </p:spPr>
        <p:txBody>
          <a:bodyPr/>
          <a:lstStyle/>
          <a:p>
            <a:pPr eaLnBrk="1" hangingPunct="1"/>
            <a:r>
              <a:rPr lang="en-US" dirty="0">
                <a:latin typeface="Arial" charset="0"/>
                <a:ea typeface="ＭＳ Ｐゴシック" charset="0"/>
                <a:cs typeface="ＭＳ Ｐゴシック" charset="0"/>
              </a:rPr>
              <a:t>We believe in…</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81" name="Rectangle 9"/>
          <p:cNvSpPr>
            <a:spLocks noGrp="1"/>
          </p:cNvSpPr>
          <p:nvPr>
            <p:ph type="title" idx="4294967295"/>
          </p:nvPr>
        </p:nvSpPr>
        <p:spPr>
          <a:xfrm>
            <a:off x="912813" y="528638"/>
            <a:ext cx="7316787" cy="1316037"/>
          </a:xfrm>
        </p:spPr>
        <p:txBody>
          <a:bodyPr lIns="0" tIns="0" rIns="0" bIns="0"/>
          <a:lstStyle/>
          <a:p>
            <a:pPr algn="ctr" eaLnBrk="1" hangingPunct="1">
              <a:defRPr/>
            </a:pPr>
            <a:r>
              <a:rPr lang="en-US" dirty="0">
                <a:ea typeface="+mj-ea"/>
                <a:cs typeface="+mj-cs"/>
              </a:rPr>
              <a:t>Ant &amp; Roach Café Prefilled </a:t>
            </a:r>
            <a:br>
              <a:rPr lang="en-US" dirty="0">
                <a:ea typeface="+mj-ea"/>
                <a:cs typeface="+mj-cs"/>
              </a:rPr>
            </a:br>
            <a:r>
              <a:rPr lang="en-US" dirty="0">
                <a:ea typeface="+mj-ea"/>
                <a:cs typeface="+mj-cs"/>
              </a:rPr>
              <a:t>Ready-to-Use Bait Station</a:t>
            </a:r>
          </a:p>
        </p:txBody>
      </p:sp>
      <p:sp>
        <p:nvSpPr>
          <p:cNvPr id="94211" name="TextBox 4"/>
          <p:cNvSpPr txBox="1">
            <a:spLocks noChangeArrowheads="1"/>
          </p:cNvSpPr>
          <p:nvPr/>
        </p:nvSpPr>
        <p:spPr bwMode="auto">
          <a:xfrm>
            <a:off x="2513806" y="5634037"/>
            <a:ext cx="411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ctr" eaLnBrk="1" hangingPunct="1">
              <a:buFont typeface="Wingdings" charset="0"/>
              <a:buNone/>
            </a:pPr>
            <a:r>
              <a:rPr lang="en-US" sz="2400" dirty="0" smtClean="0"/>
              <a:t>Click </a:t>
            </a:r>
            <a:r>
              <a:rPr lang="en-US" sz="2400" dirty="0"/>
              <a:t>to </a:t>
            </a:r>
            <a:r>
              <a:rPr lang="en-US" sz="2400" dirty="0" smtClean="0"/>
              <a:t>play</a:t>
            </a:r>
            <a:endParaRPr lang="en-US" sz="2400" dirty="0"/>
          </a:p>
        </p:txBody>
      </p:sp>
      <p:pic>
        <p:nvPicPr>
          <p:cNvPr id="2" name="Slide 40 Video.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2565400" y="2209800"/>
            <a:ext cx="4064000" cy="304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7469187" cy="614362"/>
          </a:xfrm>
        </p:spPr>
        <p:txBody>
          <a:bodyPr lIns="0" tIns="0" rIns="0" bIns="0">
            <a:noAutofit/>
          </a:bodyPr>
          <a:lstStyle/>
          <a:p>
            <a:pPr eaLnBrk="1" hangingPunct="1"/>
            <a:r>
              <a:rPr lang="en-US" sz="3200" dirty="0">
                <a:latin typeface="Arial" charset="0"/>
                <a:ea typeface="ＭＳ Ｐゴシック" charset="0"/>
                <a:cs typeface="ＭＳ Ｐゴシック" charset="0"/>
              </a:rPr>
              <a:t>Tailor the Treatment to Fit the Problem</a:t>
            </a:r>
            <a:br>
              <a:rPr lang="en-US" sz="3200" dirty="0">
                <a:latin typeface="Arial" charset="0"/>
                <a:ea typeface="ＭＳ Ｐゴシック" charset="0"/>
                <a:cs typeface="ＭＳ Ｐゴシック" charset="0"/>
              </a:rPr>
            </a:br>
            <a:endParaRPr lang="en-US" dirty="0">
              <a:latin typeface="Arial" charset="0"/>
              <a:ea typeface="ＭＳ Ｐゴシック" charset="0"/>
              <a:cs typeface="ＭＳ Ｐゴシック" charset="0"/>
            </a:endParaRPr>
          </a:p>
        </p:txBody>
      </p:sp>
      <p:sp>
        <p:nvSpPr>
          <p:cNvPr id="96259" name="Content Placeholder 3"/>
          <p:cNvSpPr>
            <a:spLocks noGrp="1"/>
          </p:cNvSpPr>
          <p:nvPr>
            <p:ph sz="half" idx="1"/>
          </p:nvPr>
        </p:nvSpPr>
        <p:spPr>
          <a:xfrm>
            <a:off x="912813" y="1279525"/>
            <a:ext cx="7392987" cy="2606675"/>
          </a:xfrm>
        </p:spPr>
        <p:txBody>
          <a:bodyPr lIns="0" tIns="0" rIns="0" bIns="0"/>
          <a:lstStyle/>
          <a:p>
            <a:pPr marL="0" indent="0" eaLnBrk="1" hangingPunct="1">
              <a:spcBef>
                <a:spcPct val="0"/>
              </a:spcBef>
              <a:spcAft>
                <a:spcPct val="20000"/>
              </a:spcAft>
              <a:buFont typeface="Wingdings" charset="0"/>
              <a:buNone/>
            </a:pPr>
            <a:r>
              <a:rPr lang="en-US" sz="2600" dirty="0">
                <a:latin typeface="Arial" charset="0"/>
                <a:ea typeface="ＭＳ Ｐゴシック" charset="0"/>
                <a:cs typeface="ＭＳ Ｐゴシック" charset="0"/>
              </a:rPr>
              <a:t>In an urban setting, we suggest classifying the infestations as:</a:t>
            </a:r>
          </a:p>
          <a:p>
            <a:pPr marL="228600" lvl="1" indent="-228600" eaLnBrk="1" hangingPunct="1">
              <a:spcBef>
                <a:spcPct val="0"/>
              </a:spcBef>
              <a:buFont typeface="Arial"/>
              <a:buChar char="•"/>
            </a:pPr>
            <a:r>
              <a:rPr lang="en-US" sz="2600" dirty="0">
                <a:latin typeface="Arial" charset="0"/>
                <a:ea typeface="ＭＳ Ｐゴシック" charset="0"/>
              </a:rPr>
              <a:t>Small</a:t>
            </a:r>
          </a:p>
          <a:p>
            <a:pPr marL="228600" lvl="1" indent="-228600" eaLnBrk="1" hangingPunct="1">
              <a:spcBef>
                <a:spcPct val="0"/>
              </a:spcBef>
              <a:buFont typeface="Arial"/>
              <a:buChar char="•"/>
            </a:pPr>
            <a:r>
              <a:rPr lang="en-US" sz="2600" dirty="0">
                <a:latin typeface="Arial" charset="0"/>
                <a:ea typeface="ＭＳ Ｐゴシック" charset="0"/>
              </a:rPr>
              <a:t>Medium  </a:t>
            </a:r>
            <a:br>
              <a:rPr lang="en-US" sz="2600" dirty="0">
                <a:latin typeface="Arial" charset="0"/>
                <a:ea typeface="ＭＳ Ｐゴシック" charset="0"/>
              </a:rPr>
            </a:br>
            <a:r>
              <a:rPr lang="en-US" sz="2600" i="1" dirty="0">
                <a:latin typeface="Arial" charset="0"/>
                <a:ea typeface="ＭＳ Ｐゴシック" charset="0"/>
              </a:rPr>
              <a:t>or</a:t>
            </a:r>
            <a:endParaRPr lang="en-US" sz="2600" dirty="0">
              <a:latin typeface="Arial" charset="0"/>
              <a:ea typeface="ＭＳ Ｐゴシック" charset="0"/>
            </a:endParaRPr>
          </a:p>
          <a:p>
            <a:pPr marL="228600" lvl="1" indent="-228600" eaLnBrk="1" hangingPunct="1">
              <a:spcBef>
                <a:spcPct val="0"/>
              </a:spcBef>
              <a:buFont typeface="Arial"/>
              <a:buChar char="•"/>
            </a:pPr>
            <a:r>
              <a:rPr lang="en-US" sz="2600" dirty="0">
                <a:latin typeface="Arial" charset="0"/>
                <a:ea typeface="ＭＳ Ｐゴシック" charset="0"/>
              </a:rPr>
              <a:t>Large</a:t>
            </a:r>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14" descr="Slide 43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p:cNvSpPr>
          <p:nvPr/>
        </p:nvSpPr>
        <p:spPr bwMode="auto">
          <a:xfrm>
            <a:off x="912813" y="528638"/>
            <a:ext cx="4268787" cy="690562"/>
          </a:xfrm>
          <a:prstGeom prst="rect">
            <a:avLst/>
          </a:prstGeom>
          <a:noFill/>
          <a:ln w="9525">
            <a:noFill/>
            <a:miter lim="800000"/>
            <a:headEnd/>
            <a:tailEnd/>
          </a:ln>
        </p:spPr>
        <p:txBody>
          <a:bodyPr lIns="0" tIns="0" rIns="0" bIns="0"/>
          <a:lstStyle/>
          <a:p>
            <a:pPr fontAlgn="auto">
              <a:spcAft>
                <a:spcPts val="0"/>
              </a:spcAft>
              <a:buClrTx/>
              <a:buSzTx/>
              <a:buFontTx/>
              <a:buNone/>
              <a:defRPr/>
            </a:pPr>
            <a:r>
              <a:rPr lang="en-US" sz="4000" spc="-100" dirty="0">
                <a:solidFill>
                  <a:schemeClr val="tx2">
                    <a:satMod val="200000"/>
                  </a:schemeClr>
                </a:solidFill>
                <a:latin typeface="+mj-lt"/>
                <a:ea typeface="+mj-ea"/>
                <a:cs typeface="+mj-cs"/>
              </a:rPr>
              <a:t>Small Infestations</a:t>
            </a:r>
            <a:br>
              <a:rPr lang="en-US" sz="4000" spc="-100" dirty="0">
                <a:solidFill>
                  <a:schemeClr val="tx2">
                    <a:satMod val="200000"/>
                  </a:schemeClr>
                </a:solidFill>
                <a:latin typeface="+mj-lt"/>
                <a:ea typeface="+mj-ea"/>
                <a:cs typeface="+mj-cs"/>
              </a:rPr>
            </a:br>
            <a:endParaRPr lang="en-US" sz="4000" spc="-100" dirty="0">
              <a:solidFill>
                <a:schemeClr val="tx2">
                  <a:satMod val="200000"/>
                </a:schemeClr>
              </a:solidFill>
              <a:latin typeface="+mj-lt"/>
              <a:ea typeface="+mj-ea"/>
              <a:cs typeface="+mj-cs"/>
            </a:endParaRPr>
          </a:p>
        </p:txBody>
      </p:sp>
      <p:sp>
        <p:nvSpPr>
          <p:cNvPr id="98308" name="Content Placeholder 2"/>
          <p:cNvSpPr>
            <a:spLocks/>
          </p:cNvSpPr>
          <p:nvPr/>
        </p:nvSpPr>
        <p:spPr bwMode="auto">
          <a:xfrm>
            <a:off x="912813" y="1279525"/>
            <a:ext cx="3354387"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400" dirty="0"/>
              <a:t>Only a few dozen foragers are seen</a:t>
            </a:r>
          </a:p>
          <a:p>
            <a:pPr marL="228600" indent="-228600">
              <a:lnSpc>
                <a:spcPct val="110000"/>
              </a:lnSpc>
              <a:buFont typeface="Arial"/>
              <a:buChar char="•"/>
            </a:pPr>
            <a:r>
              <a:rPr lang="en-US" sz="2400" dirty="0"/>
              <a:t>Use Gourmet Ant Gel in our Ant Café Refillable Bait Stations</a:t>
            </a:r>
            <a:r>
              <a:rPr lang="en-US" sz="2400" b="1" dirty="0"/>
              <a:t> </a:t>
            </a:r>
            <a:br>
              <a:rPr lang="en-US" sz="2400" b="1" dirty="0"/>
            </a:br>
            <a:r>
              <a:rPr lang="en-US" sz="2400" i="1" dirty="0"/>
              <a:t>or</a:t>
            </a:r>
            <a:r>
              <a:rPr lang="en-US" sz="2400" dirty="0"/>
              <a:t> </a:t>
            </a:r>
          </a:p>
          <a:p>
            <a:pPr marL="228600" indent="-228600">
              <a:lnSpc>
                <a:spcPct val="110000"/>
              </a:lnSpc>
              <a:buFont typeface="Arial"/>
              <a:buChar char="•"/>
            </a:pPr>
            <a:r>
              <a:rPr lang="en-US" sz="2400" dirty="0"/>
              <a:t>Gourmet Liquid Ant Bait in our pre-filled Ant &amp; Roach Café RTU Bait Stations</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4725987" cy="614362"/>
          </a:xfrm>
        </p:spPr>
        <p:txBody>
          <a:bodyPr>
            <a:noAutofit/>
          </a:bodyPr>
          <a:lstStyle/>
          <a:p>
            <a:pPr eaLnBrk="1" hangingPunct="1"/>
            <a:r>
              <a:rPr lang="en-US" dirty="0">
                <a:latin typeface="Arial" charset="0"/>
                <a:ea typeface="ＭＳ Ｐゴシック" charset="0"/>
                <a:cs typeface="ＭＳ Ｐゴシック" charset="0"/>
              </a:rPr>
              <a:t>Small Infestations</a:t>
            </a:r>
          </a:p>
        </p:txBody>
      </p:sp>
      <p:pic>
        <p:nvPicPr>
          <p:cNvPr id="100355" name="Picture 2" descr="File:Pharaoha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752600"/>
            <a:ext cx="3714750" cy="321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56" name="Content Placeholder 2"/>
          <p:cNvSpPr>
            <a:spLocks/>
          </p:cNvSpPr>
          <p:nvPr/>
        </p:nvSpPr>
        <p:spPr bwMode="auto">
          <a:xfrm>
            <a:off x="912813" y="1279525"/>
            <a:ext cx="3354387" cy="504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400" dirty="0"/>
              <a:t>Small infestations usually consist of </a:t>
            </a:r>
            <a:br>
              <a:rPr lang="en-US" sz="2400" dirty="0"/>
            </a:br>
            <a:r>
              <a:rPr lang="en-US" sz="2400" dirty="0"/>
              <a:t>ants like the </a:t>
            </a:r>
            <a:br>
              <a:rPr lang="en-US" sz="2400" dirty="0"/>
            </a:br>
            <a:r>
              <a:rPr lang="en-US" sz="2400" dirty="0"/>
              <a:t>Pharaoh Ant. </a:t>
            </a:r>
          </a:p>
          <a:p>
            <a:pPr marL="228600" indent="-228600">
              <a:lnSpc>
                <a:spcPct val="110000"/>
              </a:lnSpc>
              <a:buFont typeface="Arial"/>
              <a:buChar char="•"/>
            </a:pPr>
            <a:r>
              <a:rPr lang="en-US" sz="2400" dirty="0"/>
              <a:t>The colony can </a:t>
            </a:r>
            <a:br>
              <a:rPr lang="en-US" sz="2400" dirty="0"/>
            </a:br>
            <a:r>
              <a:rPr lang="en-US" sz="2400" dirty="0"/>
              <a:t>have several </a:t>
            </a:r>
            <a:br>
              <a:rPr lang="en-US" sz="2400" dirty="0"/>
            </a:br>
            <a:r>
              <a:rPr lang="en-US" sz="2400" dirty="0"/>
              <a:t>dozen to several hundred workers.</a:t>
            </a:r>
          </a:p>
          <a:p>
            <a:pPr marL="228600" indent="-228600">
              <a:buFont typeface="Arial"/>
              <a:buChar char="•"/>
            </a:pPr>
            <a:r>
              <a:rPr lang="en-US" sz="2400" dirty="0"/>
              <a:t>Colony can bud </a:t>
            </a:r>
            <a:br>
              <a:rPr lang="en-US" sz="2400" dirty="0"/>
            </a:br>
            <a:r>
              <a:rPr lang="en-US" sz="2400" dirty="0"/>
              <a:t>easily and form </a:t>
            </a:r>
            <a:br>
              <a:rPr lang="en-US" sz="2400" dirty="0"/>
            </a:br>
            <a:r>
              <a:rPr lang="en-US" sz="2400" dirty="0"/>
              <a:t>many satellite nests</a:t>
            </a:r>
          </a:p>
          <a:p>
            <a:pPr marL="228600" indent="-228600">
              <a:buFont typeface="Arial"/>
              <a:buChar char="•"/>
            </a:pPr>
            <a:r>
              <a:rPr lang="en-US" sz="2400" dirty="0"/>
              <a:t>May nest </a:t>
            </a:r>
            <a:br>
              <a:rPr lang="en-US" sz="2400" dirty="0"/>
            </a:br>
            <a:r>
              <a:rPr lang="en-US" sz="2400" dirty="0"/>
              <a:t>exclusively indoors</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259387" cy="614362"/>
          </a:xfrm>
        </p:spPr>
        <p:txBody>
          <a:bodyPr lIns="0" tIns="0" rIns="0" bIns="0">
            <a:noAutofit/>
          </a:bodyPr>
          <a:lstStyle/>
          <a:p>
            <a:pPr eaLnBrk="1" hangingPunct="1">
              <a:defRPr/>
            </a:pPr>
            <a:r>
              <a:rPr lang="en-US" dirty="0">
                <a:ea typeface="+mj-ea"/>
                <a:cs typeface="+mj-cs"/>
              </a:rPr>
              <a:t>Medium Infestations</a:t>
            </a:r>
            <a:br>
              <a:rPr lang="en-US" dirty="0">
                <a:ea typeface="+mj-ea"/>
                <a:cs typeface="+mj-cs"/>
              </a:rPr>
            </a:br>
            <a:endParaRPr lang="en-US" dirty="0">
              <a:ea typeface="+mj-ea"/>
              <a:cs typeface="+mj-cs"/>
            </a:endParaRPr>
          </a:p>
        </p:txBody>
      </p:sp>
      <p:sp>
        <p:nvSpPr>
          <p:cNvPr id="102403" name="Content Placeholder 2"/>
          <p:cNvSpPr>
            <a:spLocks noGrp="1"/>
          </p:cNvSpPr>
          <p:nvPr>
            <p:ph sz="half" idx="1"/>
          </p:nvPr>
        </p:nvSpPr>
        <p:spPr>
          <a:xfrm>
            <a:off x="912813" y="1279525"/>
            <a:ext cx="3430587" cy="4968875"/>
          </a:xfrm>
        </p:spPr>
        <p:txBody>
          <a:bodyPr lIns="0" tIns="0" rIns="0" bIns="0"/>
          <a:lstStyle/>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A few dozen to a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few hundred foragers are seen</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Use several Gourmet Liquid Ant Bait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pre-filled Ant &amp; Roach Café RTU Bait Stations.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Place in kitchens, bathrooms and near window sills (interior and exterior).</a:t>
            </a:r>
          </a:p>
        </p:txBody>
      </p:sp>
      <p:pic>
        <p:nvPicPr>
          <p:cNvPr id="10240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981200"/>
            <a:ext cx="38100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487987" cy="614362"/>
          </a:xfrm>
        </p:spPr>
        <p:txBody>
          <a:bodyPr lIns="0" tIns="0" rIns="0" bIns="0">
            <a:noAutofit/>
          </a:bodyPr>
          <a:lstStyle/>
          <a:p>
            <a:pPr eaLnBrk="1" hangingPunct="1">
              <a:defRPr/>
            </a:pPr>
            <a:r>
              <a:rPr lang="en-US" dirty="0">
                <a:ea typeface="+mj-ea"/>
                <a:cs typeface="+mj-cs"/>
              </a:rPr>
              <a:t>Medium Infestations</a:t>
            </a:r>
            <a:br>
              <a:rPr lang="en-US" dirty="0">
                <a:ea typeface="+mj-ea"/>
                <a:cs typeface="+mj-cs"/>
              </a:rPr>
            </a:br>
            <a:endParaRPr lang="en-US" dirty="0">
              <a:ea typeface="+mj-ea"/>
              <a:cs typeface="+mj-cs"/>
            </a:endParaRPr>
          </a:p>
        </p:txBody>
      </p:sp>
      <p:sp>
        <p:nvSpPr>
          <p:cNvPr id="104451" name="Content Placeholder 2"/>
          <p:cNvSpPr>
            <a:spLocks noGrp="1"/>
          </p:cNvSpPr>
          <p:nvPr>
            <p:ph sz="half" idx="1"/>
          </p:nvPr>
        </p:nvSpPr>
        <p:spPr>
          <a:xfrm>
            <a:off x="912813" y="1279525"/>
            <a:ext cx="3735387" cy="3368675"/>
          </a:xfrm>
        </p:spPr>
        <p:txBody>
          <a:bodyPr lIns="0" tIns="0" rIns="0" bIns="0"/>
          <a:lstStyle/>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Medium infestations usually consist of ants like the Carpenter Ant or Pavement Ant.</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One queen in nest outside of structure </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Several satellite colonies connected to main colony</a:t>
            </a:r>
          </a:p>
        </p:txBody>
      </p:sp>
      <p:pic>
        <p:nvPicPr>
          <p:cNvPr id="104452" name="Content Placeholder 4" descr="1593085347_6a642f54c2[1].jpg"/>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851400" y="1828800"/>
            <a:ext cx="3530600" cy="2119313"/>
          </a:xfrm>
          <a:noFill/>
        </p:spPr>
      </p:pic>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106987" cy="614362"/>
          </a:xfrm>
        </p:spPr>
        <p:txBody>
          <a:bodyPr lIns="0" tIns="0" rIns="0" bIns="0">
            <a:noAutofit/>
          </a:bodyPr>
          <a:lstStyle/>
          <a:p>
            <a:pPr eaLnBrk="1" hangingPunct="1">
              <a:defRPr/>
            </a:pPr>
            <a:r>
              <a:rPr lang="en-US" dirty="0">
                <a:ea typeface="+mj-ea"/>
                <a:cs typeface="+mj-cs"/>
              </a:rPr>
              <a:t>Large Infestations</a:t>
            </a:r>
            <a:br>
              <a:rPr lang="en-US" dirty="0">
                <a:ea typeface="+mj-ea"/>
                <a:cs typeface="+mj-cs"/>
              </a:rPr>
            </a:br>
            <a:endParaRPr lang="en-US" dirty="0">
              <a:ea typeface="+mj-ea"/>
              <a:cs typeface="+mj-cs"/>
            </a:endParaRPr>
          </a:p>
        </p:txBody>
      </p:sp>
      <p:sp>
        <p:nvSpPr>
          <p:cNvPr id="106499" name="Content Placeholder 2"/>
          <p:cNvSpPr>
            <a:spLocks noGrp="1"/>
          </p:cNvSpPr>
          <p:nvPr>
            <p:ph sz="half" idx="1"/>
          </p:nvPr>
        </p:nvSpPr>
        <p:spPr>
          <a:xfrm>
            <a:off x="912813" y="1279525"/>
            <a:ext cx="3659187" cy="2759075"/>
          </a:xfrm>
        </p:spPr>
        <p:txBody>
          <a:bodyPr lIns="0" tIns="0" rIns="0" bIns="0"/>
          <a:lstStyle/>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Hundreds or thousands of foragers are seen</a:t>
            </a:r>
          </a:p>
          <a:p>
            <a:pPr marL="228600" indent="-228600" eaLnBrk="1" hangingPunct="1">
              <a:spcBef>
                <a:spcPct val="0"/>
              </a:spcBef>
              <a:spcAft>
                <a:spcPct val="20000"/>
              </a:spcAft>
              <a:buFont typeface="Arial"/>
              <a:buChar char="•"/>
            </a:pPr>
            <a:r>
              <a:rPr lang="en-US" sz="2400" dirty="0">
                <a:latin typeface="Arial" charset="0"/>
                <a:ea typeface="ＭＳ Ｐゴシック" charset="0"/>
                <a:cs typeface="ＭＳ Ｐゴシック" charset="0"/>
              </a:rPr>
              <a:t>Use ANTOPIA</a:t>
            </a:r>
            <a:r>
              <a:rPr lang="en-US" sz="2400" baseline="300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Baiting System:</a:t>
            </a:r>
          </a:p>
          <a:p>
            <a:pPr marL="457200" lvl="1" indent="-228600" eaLnBrk="1" hangingPunct="1">
              <a:spcBef>
                <a:spcPct val="0"/>
              </a:spcBef>
              <a:buFont typeface="Arial"/>
              <a:buChar char="•"/>
            </a:pPr>
            <a:r>
              <a:rPr lang="en-US" sz="2000" dirty="0">
                <a:latin typeface="Arial" charset="0"/>
                <a:ea typeface="ＭＳ Ｐゴシック" charset="0"/>
              </a:rPr>
              <a:t>ANTOPIA</a:t>
            </a:r>
            <a:r>
              <a:rPr lang="en-US" sz="2000" baseline="30000" dirty="0">
                <a:latin typeface="Arial" charset="0"/>
                <a:ea typeface="ＭＳ Ｐゴシック" charset="0"/>
              </a:rPr>
              <a:t>®</a:t>
            </a:r>
            <a:r>
              <a:rPr lang="en-US" sz="2000" dirty="0">
                <a:latin typeface="Arial" charset="0"/>
                <a:ea typeface="ＭＳ Ｐゴシック" charset="0"/>
              </a:rPr>
              <a:t> b</a:t>
            </a:r>
            <a:r>
              <a:rPr lang="en-US" dirty="0">
                <a:latin typeface="Arial" charset="0"/>
                <a:ea typeface="ＭＳ Ｐゴシック" charset="0"/>
              </a:rPr>
              <a:t>ait stations filled with Gourmet Liquid </a:t>
            </a:r>
            <a:r>
              <a:rPr lang="en-US" dirty="0" smtClean="0">
                <a:latin typeface="Arial" charset="0"/>
                <a:ea typeface="ＭＳ Ｐゴシック" charset="0"/>
              </a:rPr>
              <a:t>Ant </a:t>
            </a:r>
            <a:r>
              <a:rPr lang="en-US" dirty="0">
                <a:latin typeface="Arial" charset="0"/>
                <a:ea typeface="ＭＳ Ｐゴシック" charset="0"/>
              </a:rPr>
              <a:t>Bait</a:t>
            </a:r>
            <a:endParaRPr lang="en-US" sz="2000" dirty="0">
              <a:latin typeface="Arial" charset="0"/>
              <a:ea typeface="ＭＳ Ｐゴシック" charset="0"/>
            </a:endParaRPr>
          </a:p>
        </p:txBody>
      </p:sp>
      <p:pic>
        <p:nvPicPr>
          <p:cNvPr id="106500" name="Picture 1" descr="C:\Users\Alan Bernard\Pictures\My Pictures\puerto vallarta 046 crop.jpg"/>
          <p:cNvPicPr>
            <a:picLocks noChangeAspect="1" noChangeArrowheads="1"/>
          </p:cNvPicPr>
          <p:nvPr/>
        </p:nvPicPr>
        <p:blipFill>
          <a:blip r:embed="rId3">
            <a:extLst>
              <a:ext uri="{28A0092B-C50C-407E-A947-70E740481C1C}">
                <a14:useLocalDpi xmlns:a14="http://schemas.microsoft.com/office/drawing/2010/main" val="0"/>
              </a:ext>
            </a:extLst>
          </a:blip>
          <a:srcRect t="14175" r="6935"/>
          <a:stretch>
            <a:fillRect/>
          </a:stretch>
        </p:blipFill>
        <p:spPr bwMode="auto">
          <a:xfrm>
            <a:off x="5181600" y="1447800"/>
            <a:ext cx="3065463" cy="415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5030787" cy="766762"/>
          </a:xfrm>
        </p:spPr>
        <p:txBody>
          <a:bodyPr lIns="0" tIns="0" rIns="0" bIns="0">
            <a:noAutofit/>
          </a:bodyPr>
          <a:lstStyle/>
          <a:p>
            <a:pPr eaLnBrk="1" hangingPunct="1">
              <a:defRPr/>
            </a:pPr>
            <a:r>
              <a:rPr lang="en-US" dirty="0">
                <a:ea typeface="+mj-ea"/>
                <a:cs typeface="+mj-cs"/>
              </a:rPr>
              <a:t>Large Infestations</a:t>
            </a:r>
            <a:br>
              <a:rPr lang="en-US" dirty="0">
                <a:ea typeface="+mj-ea"/>
                <a:cs typeface="+mj-cs"/>
              </a:rPr>
            </a:br>
            <a:endParaRPr lang="en-US" dirty="0">
              <a:ea typeface="+mj-ea"/>
              <a:cs typeface="+mj-cs"/>
            </a:endParaRPr>
          </a:p>
        </p:txBody>
      </p:sp>
      <p:sp>
        <p:nvSpPr>
          <p:cNvPr id="108547" name="Content Placeholder 2"/>
          <p:cNvSpPr>
            <a:spLocks noGrp="1"/>
          </p:cNvSpPr>
          <p:nvPr>
            <p:ph sz="half" idx="1"/>
          </p:nvPr>
        </p:nvSpPr>
        <p:spPr>
          <a:xfrm>
            <a:off x="912813" y="1279525"/>
            <a:ext cx="4497387" cy="5045075"/>
          </a:xfrm>
        </p:spPr>
        <p:txBody>
          <a:bodyPr lIns="0" tIns="0" rIns="0" bIns="0"/>
          <a:lstStyle/>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Large infestations usually consist of ants like the Argentine, Odorous House,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Big </a:t>
            </a:r>
            <a:r>
              <a:rPr lang="en-US" sz="2400" dirty="0">
                <a:latin typeface="Arial" charset="0"/>
                <a:ea typeface="ＭＳ Ｐゴシック" charset="0"/>
                <a:cs typeface="ＭＳ Ｐゴシック" charset="0"/>
              </a:rPr>
              <a:t>Headed or Fire Ants.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Many queens in nest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outside </a:t>
            </a:r>
            <a:r>
              <a:rPr lang="en-US" sz="2400" dirty="0">
                <a:latin typeface="Arial" charset="0"/>
                <a:ea typeface="ＭＳ Ｐゴシック" charset="0"/>
                <a:cs typeface="ＭＳ Ｐゴシック" charset="0"/>
              </a:rPr>
              <a:t>of structure</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Many satellite colonies connected to main colony</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Super-colony may number in the millions of members.</a:t>
            </a:r>
          </a:p>
          <a:p>
            <a:pPr marL="228600" indent="-228600" eaLnBrk="1" hangingPunct="1">
              <a:lnSpc>
                <a:spcPct val="110000"/>
              </a:lnSpc>
              <a:spcBef>
                <a:spcPct val="0"/>
              </a:spcBef>
              <a:buFont typeface="Arial"/>
              <a:buChar char="•"/>
            </a:pPr>
            <a:r>
              <a:rPr lang="en-US" sz="2400" dirty="0">
                <a:latin typeface="Arial" charset="0"/>
                <a:ea typeface="ＭＳ Ｐゴシック" charset="0"/>
                <a:cs typeface="ＭＳ Ｐゴシック" charset="0"/>
              </a:rPr>
              <a:t>Workers are shared throughout the super-colony.</a:t>
            </a:r>
          </a:p>
        </p:txBody>
      </p:sp>
      <p:pic>
        <p:nvPicPr>
          <p:cNvPr id="108548" name="Content Placeholder 4" descr="LinA043.jpg"/>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86400" y="2209800"/>
            <a:ext cx="3048000" cy="2835275"/>
          </a:xfrm>
          <a:noFill/>
        </p:spPr>
      </p:pic>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5" descr="Slide 50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Title 1"/>
          <p:cNvSpPr>
            <a:spLocks/>
          </p:cNvSpPr>
          <p:nvPr/>
        </p:nvSpPr>
        <p:spPr bwMode="auto">
          <a:xfrm>
            <a:off x="912813" y="528638"/>
            <a:ext cx="73167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The ANTOPIA</a:t>
            </a:r>
            <a:r>
              <a:rPr lang="en-US" sz="4000" baseline="30000" dirty="0">
                <a:solidFill>
                  <a:srgbClr val="FFFFAF"/>
                </a:solidFill>
              </a:rPr>
              <a:t>®</a:t>
            </a:r>
            <a:r>
              <a:rPr lang="en-US" sz="4000" dirty="0">
                <a:solidFill>
                  <a:srgbClr val="FFFFAF"/>
                </a:solidFill>
              </a:rPr>
              <a:t> Baiting System</a:t>
            </a:r>
            <a:br>
              <a:rPr lang="en-US" sz="4000" dirty="0">
                <a:solidFill>
                  <a:srgbClr val="FFFFAF"/>
                </a:solidFill>
              </a:rPr>
            </a:br>
            <a:endParaRPr lang="en-US" sz="4000" dirty="0">
              <a:solidFill>
                <a:srgbClr val="FFFFAF"/>
              </a:solidFill>
            </a:endParaRPr>
          </a:p>
        </p:txBody>
      </p:sp>
      <p:sp>
        <p:nvSpPr>
          <p:cNvPr id="110596" name="Content Placeholder 2"/>
          <p:cNvSpPr>
            <a:spLocks/>
          </p:cNvSpPr>
          <p:nvPr/>
        </p:nvSpPr>
        <p:spPr bwMode="auto">
          <a:xfrm>
            <a:off x="912813" y="1279525"/>
            <a:ext cx="4192587"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000" dirty="0"/>
              <a:t>Puts up to 14 ounces of our Gourmet Liquid Ant Bait in each station. The bait in each station can kill tens of thousands of ants.</a:t>
            </a:r>
          </a:p>
          <a:p>
            <a:pPr marL="228600" indent="-228600">
              <a:lnSpc>
                <a:spcPct val="110000"/>
              </a:lnSpc>
              <a:buFont typeface="Arial"/>
              <a:buChar char="•"/>
            </a:pPr>
            <a:r>
              <a:rPr lang="en-US" sz="2000" dirty="0"/>
              <a:t>Research from Vega and Rust in 2001 established that the loss of </a:t>
            </a:r>
            <a:r>
              <a:rPr lang="en-US" sz="2000" dirty="0" smtClean="0"/>
              <a:t/>
            </a:r>
            <a:br>
              <a:rPr lang="en-US" sz="2000" dirty="0" smtClean="0"/>
            </a:br>
            <a:r>
              <a:rPr lang="en-US" sz="2000" dirty="0" smtClean="0"/>
              <a:t>1 </a:t>
            </a:r>
            <a:r>
              <a:rPr lang="en-US" sz="2000" dirty="0"/>
              <a:t>ml of bait represents 3,300 ant visits. Since there are </a:t>
            </a:r>
            <a:r>
              <a:rPr lang="en-US" sz="2000" dirty="0" smtClean="0"/>
              <a:t>414 milliliters </a:t>
            </a:r>
            <a:r>
              <a:rPr lang="en-US" sz="2000" dirty="0"/>
              <a:t>in a 14 ounce </a:t>
            </a:r>
            <a:r>
              <a:rPr lang="en-US" sz="2000" dirty="0" smtClean="0"/>
              <a:t>bait station</a:t>
            </a:r>
            <a:r>
              <a:rPr lang="en-US" sz="2000" dirty="0"/>
              <a:t>, this would mean that each station holds enough bait for 1.3 million doses of ant bait!</a:t>
            </a: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15" descr="Slide 50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itle 1"/>
          <p:cNvSpPr>
            <a:spLocks/>
          </p:cNvSpPr>
          <p:nvPr/>
        </p:nvSpPr>
        <p:spPr bwMode="auto">
          <a:xfrm>
            <a:off x="912813" y="528638"/>
            <a:ext cx="7316787"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The ANTOPIA</a:t>
            </a:r>
            <a:r>
              <a:rPr lang="en-US" sz="4000" baseline="30000" dirty="0">
                <a:solidFill>
                  <a:srgbClr val="FFFFAF"/>
                </a:solidFill>
              </a:rPr>
              <a:t>®</a:t>
            </a:r>
            <a:r>
              <a:rPr lang="en-US" sz="4000" dirty="0">
                <a:solidFill>
                  <a:srgbClr val="FFFFAF"/>
                </a:solidFill>
              </a:rPr>
              <a:t> Baiting System</a:t>
            </a:r>
          </a:p>
        </p:txBody>
      </p:sp>
      <p:sp>
        <p:nvSpPr>
          <p:cNvPr id="112644" name="Content Placeholder 2"/>
          <p:cNvSpPr>
            <a:spLocks/>
          </p:cNvSpPr>
          <p:nvPr/>
        </p:nvSpPr>
        <p:spPr bwMode="auto">
          <a:xfrm>
            <a:off x="912813" y="1279525"/>
            <a:ext cx="4116387"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None/>
            </a:pPr>
            <a:r>
              <a:rPr lang="en-US" dirty="0"/>
              <a:t>ANTOPIA</a:t>
            </a:r>
            <a:r>
              <a:rPr lang="en-US" baseline="30000" dirty="0"/>
              <a:t>®</a:t>
            </a:r>
            <a:r>
              <a:rPr lang="en-US" dirty="0"/>
              <a:t> </a:t>
            </a:r>
            <a:r>
              <a:rPr lang="en-US" sz="2400" dirty="0"/>
              <a:t>is inexpensive and can </a:t>
            </a:r>
            <a:r>
              <a:rPr lang="en-US" sz="2400" dirty="0" smtClean="0"/>
              <a:t>be </a:t>
            </a:r>
            <a:r>
              <a:rPr lang="en-US" sz="2400" dirty="0"/>
              <a:t>filled at the office and securely capped for transport. It can be refilled and used for many years, so putting </a:t>
            </a:r>
            <a:r>
              <a:rPr lang="en-US" sz="2400" dirty="0" smtClean="0"/>
              <a:t>out enough </a:t>
            </a:r>
            <a:r>
              <a:rPr lang="en-US" sz="2400" dirty="0"/>
              <a:t>stations to </a:t>
            </a:r>
            <a:r>
              <a:rPr lang="en-US" sz="2400" dirty="0" smtClean="0"/>
              <a:t>do </a:t>
            </a:r>
            <a:r>
              <a:rPr lang="en-US" sz="2400" dirty="0"/>
              <a:t>the job is easy and cost effective.</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914400" y="1277938"/>
            <a:ext cx="7315200" cy="1008062"/>
          </a:xfrm>
        </p:spPr>
        <p:txBody>
          <a:bodyPr lIns="0" tIns="0" rIns="0" bIns="0"/>
          <a:lstStyle/>
          <a:p>
            <a:pPr marL="0" indent="0" eaLnBrk="1" hangingPunct="1">
              <a:buNone/>
            </a:pPr>
            <a:r>
              <a:rPr lang="en-US" dirty="0" smtClean="0">
                <a:latin typeface="Arial" charset="0"/>
                <a:ea typeface="ＭＳ Ｐゴシック" charset="0"/>
                <a:cs typeface="ＭＳ Ｐゴシック" charset="0"/>
              </a:rPr>
              <a:t>…using </a:t>
            </a:r>
            <a:r>
              <a:rPr lang="en-US" dirty="0">
                <a:latin typeface="Arial" charset="0"/>
                <a:ea typeface="ＭＳ Ｐゴシック" charset="0"/>
                <a:cs typeface="ＭＳ Ｐゴシック" charset="0"/>
              </a:rPr>
              <a:t>insects</a:t>
            </a:r>
            <a:r>
              <a:rPr lang="ja-JP" altLang="en-US" dirty="0">
                <a:latin typeface="Arial" charset="0"/>
                <a:ea typeface="ＭＳ Ｐゴシック" charset="0"/>
                <a:cs typeface="ＭＳ Ｐゴシック" charset="0"/>
              </a:rPr>
              <a:t>’</a:t>
            </a:r>
            <a:r>
              <a:rPr lang="en-US" dirty="0">
                <a:latin typeface="Arial" charset="0"/>
                <a:ea typeface="ＭＳ Ｐゴシック" charset="0"/>
                <a:cs typeface="ＭＳ Ｐゴシック" charset="0"/>
              </a:rPr>
              <a:t> natural behaviors to enhance effective pest control.</a:t>
            </a:r>
          </a:p>
        </p:txBody>
      </p:sp>
      <p:pic>
        <p:nvPicPr>
          <p:cNvPr id="225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971800"/>
            <a:ext cx="2459038"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5"/>
          <p:cNvSpPr txBox="1">
            <a:spLocks noChangeArrowheads="1"/>
          </p:cNvSpPr>
          <p:nvPr/>
        </p:nvSpPr>
        <p:spPr bwMode="auto">
          <a:xfrm>
            <a:off x="3092450" y="4648200"/>
            <a:ext cx="3365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1000"/>
              <a:t>Alex Wild</a:t>
            </a:r>
          </a:p>
        </p:txBody>
      </p:sp>
      <p:pic>
        <p:nvPicPr>
          <p:cNvPr id="22533" name="Picture 2" descr="File:SSL12022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2971800"/>
            <a:ext cx="5008563"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Rectangle 8"/>
          <p:cNvSpPr>
            <a:spLocks noGrp="1"/>
          </p:cNvSpPr>
          <p:nvPr>
            <p:ph type="title" idx="4294967295"/>
          </p:nvPr>
        </p:nvSpPr>
        <p:spPr>
          <a:xfrm>
            <a:off x="914400" y="528638"/>
            <a:ext cx="7467600" cy="690562"/>
          </a:xfrm>
        </p:spPr>
        <p:txBody>
          <a:bodyPr/>
          <a:lstStyle/>
          <a:p>
            <a:pPr eaLnBrk="1" hangingPunct="1"/>
            <a:r>
              <a:rPr lang="en-US" dirty="0">
                <a:latin typeface="Arial" charset="0"/>
                <a:ea typeface="ＭＳ Ｐゴシック" charset="0"/>
                <a:cs typeface="ＭＳ Ｐゴシック" charset="0"/>
              </a:rPr>
              <a:t>We believe in…</a:t>
            </a:r>
          </a:p>
        </p:txBody>
      </p:sp>
    </p:spTree>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p:cNvSpPr>
          <p:nvPr/>
        </p:nvSpPr>
        <p:spPr bwMode="auto">
          <a:xfrm>
            <a:off x="912813" y="528638"/>
            <a:ext cx="7316787"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buClrTx/>
              <a:buSzTx/>
              <a:buFontTx/>
              <a:buNone/>
            </a:pPr>
            <a:r>
              <a:rPr lang="en-US" sz="4000" dirty="0">
                <a:solidFill>
                  <a:srgbClr val="FFFFAF"/>
                </a:solidFill>
              </a:rPr>
              <a:t>The ANTOPIA</a:t>
            </a:r>
            <a:r>
              <a:rPr lang="en-US" sz="4000" baseline="30000" dirty="0">
                <a:solidFill>
                  <a:srgbClr val="FFFFAF"/>
                </a:solidFill>
              </a:rPr>
              <a:t>®</a:t>
            </a:r>
            <a:r>
              <a:rPr lang="en-US" sz="4000" dirty="0">
                <a:solidFill>
                  <a:srgbClr val="FFFFAF"/>
                </a:solidFill>
              </a:rPr>
              <a:t> Baiting System</a:t>
            </a:r>
          </a:p>
        </p:txBody>
      </p:sp>
      <p:sp>
        <p:nvSpPr>
          <p:cNvPr id="114692" name="TextBox 4"/>
          <p:cNvSpPr txBox="1">
            <a:spLocks noChangeArrowheads="1"/>
          </p:cNvSpPr>
          <p:nvPr/>
        </p:nvSpPr>
        <p:spPr bwMode="auto">
          <a:xfrm>
            <a:off x="2513806" y="5329237"/>
            <a:ext cx="411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ctr" eaLnBrk="1" hangingPunct="1">
              <a:buFont typeface="Wingdings" charset="0"/>
              <a:buNone/>
            </a:pPr>
            <a:r>
              <a:rPr lang="en-US" sz="2400" dirty="0"/>
              <a:t>C</a:t>
            </a:r>
            <a:r>
              <a:rPr lang="en-US" sz="2400" dirty="0" smtClean="0"/>
              <a:t>lick </a:t>
            </a:r>
            <a:r>
              <a:rPr lang="en-US" sz="2400" dirty="0"/>
              <a:t>to </a:t>
            </a:r>
            <a:r>
              <a:rPr lang="en-US" sz="2400" dirty="0" smtClean="0"/>
              <a:t>play</a:t>
            </a:r>
            <a:endParaRPr lang="en-US" sz="2400" dirty="0"/>
          </a:p>
        </p:txBody>
      </p:sp>
      <p:pic>
        <p:nvPicPr>
          <p:cNvPr id="2" name="Slide 50 Video.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65400" y="1905000"/>
            <a:ext cx="4064000" cy="304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fullScrn="1">
              <p:cMediaNode vol="80000">
                <p:cTn id="7" fill="hold" display="0">
                  <p:stCondLst>
                    <p:cond delay="indefinite"/>
                  </p:stCondLst>
                </p:cTn>
                <p:tgtEl>
                  <p:spTgt spid="2"/>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8" descr="Slide 52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Title 1"/>
          <p:cNvSpPr>
            <a:spLocks/>
          </p:cNvSpPr>
          <p:nvPr/>
        </p:nvSpPr>
        <p:spPr bwMode="auto">
          <a:xfrm>
            <a:off x="912813" y="528638"/>
            <a:ext cx="7316787"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dirty="0">
                <a:solidFill>
                  <a:srgbClr val="FFFFAF"/>
                </a:solidFill>
              </a:rPr>
              <a:t>Treating Urban Structures — Initial Placement </a:t>
            </a:r>
            <a:endParaRPr lang="en-US" sz="4000" dirty="0">
              <a:solidFill>
                <a:srgbClr val="FFFFAF"/>
              </a:solidFill>
            </a:endParaRPr>
          </a:p>
        </p:txBody>
      </p:sp>
      <p:sp>
        <p:nvSpPr>
          <p:cNvPr id="116740" name="Content Placeholder 2"/>
          <p:cNvSpPr>
            <a:spLocks/>
          </p:cNvSpPr>
          <p:nvPr/>
        </p:nvSpPr>
        <p:spPr bwMode="auto">
          <a:xfrm>
            <a:off x="912813" y="1279525"/>
            <a:ext cx="2973387" cy="405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000" dirty="0"/>
              <a:t>Place stations </a:t>
            </a:r>
            <a:r>
              <a:rPr lang="en-US" sz="2000" dirty="0" smtClean="0"/>
              <a:t>near</a:t>
            </a:r>
            <a:br>
              <a:rPr lang="en-US" sz="2000" dirty="0" smtClean="0"/>
            </a:br>
            <a:r>
              <a:rPr lang="en-US" sz="2000" dirty="0" smtClean="0"/>
              <a:t> </a:t>
            </a:r>
            <a:r>
              <a:rPr lang="en-US" sz="2000" dirty="0"/>
              <a:t>ant activity</a:t>
            </a:r>
          </a:p>
          <a:p>
            <a:pPr marL="228600" indent="-228600">
              <a:buFont typeface="Arial"/>
              <a:buChar char="•"/>
            </a:pPr>
            <a:r>
              <a:rPr lang="en-US" sz="2000" dirty="0"/>
              <a:t>Place stations in shade</a:t>
            </a:r>
          </a:p>
          <a:p>
            <a:pPr marL="228600" indent="-228600">
              <a:buFont typeface="Arial"/>
              <a:buChar char="•"/>
            </a:pPr>
            <a:r>
              <a:rPr lang="en-US" sz="2000" dirty="0"/>
              <a:t>Place near water</a:t>
            </a:r>
          </a:p>
          <a:p>
            <a:pPr marL="228600" indent="-228600">
              <a:buFont typeface="Arial"/>
              <a:buChar char="•"/>
            </a:pPr>
            <a:r>
              <a:rPr lang="en-US" sz="2000" dirty="0"/>
              <a:t>Check </a:t>
            </a:r>
            <a:r>
              <a:rPr lang="en-US" sz="2000" dirty="0" smtClean="0"/>
              <a:t>stations</a:t>
            </a:r>
            <a:br>
              <a:rPr lang="en-US" sz="2000" dirty="0" smtClean="0"/>
            </a:br>
            <a:r>
              <a:rPr lang="en-US" sz="2000" dirty="0" smtClean="0"/>
              <a:t> </a:t>
            </a:r>
            <a:r>
              <a:rPr lang="en-US" sz="2000" dirty="0"/>
              <a:t>weekly (at first)</a:t>
            </a:r>
          </a:p>
          <a:p>
            <a:pPr marL="228600" indent="-228600">
              <a:buFont typeface="Arial"/>
              <a:buChar char="•"/>
            </a:pPr>
            <a:r>
              <a:rPr lang="en-US" sz="2000" dirty="0"/>
              <a:t>If stations are emptied, double the placement</a:t>
            </a:r>
          </a:p>
          <a:p>
            <a:pPr marL="228600" indent="-228600">
              <a:buFont typeface="Arial"/>
              <a:buChar char="•"/>
            </a:pPr>
            <a:r>
              <a:rPr lang="en-US" sz="2000" dirty="0"/>
              <a:t>Replace bait as needed</a:t>
            </a:r>
          </a:p>
          <a:p>
            <a:pPr marL="228600" indent="-228600">
              <a:buFont typeface="Arial"/>
              <a:buChar char="•"/>
            </a:pPr>
            <a:r>
              <a:rPr lang="en-US" sz="2000" dirty="0"/>
              <a:t>Use small stations inside the structure to give faster relief to the customer.</a:t>
            </a:r>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7088187" cy="538162"/>
          </a:xfrm>
        </p:spPr>
        <p:txBody>
          <a:bodyPr lIns="0" tIns="0" rIns="0" bIns="0">
            <a:noAutofit/>
          </a:bodyPr>
          <a:lstStyle/>
          <a:p>
            <a:pPr eaLnBrk="1" hangingPunct="1">
              <a:defRPr/>
            </a:pPr>
            <a:r>
              <a:rPr lang="en-US" sz="2600" spc="0" dirty="0">
                <a:ea typeface="+mj-ea"/>
                <a:cs typeface="+mj-cs"/>
              </a:rPr>
              <a:t>Treating Urban Structures — Initial Placement</a:t>
            </a:r>
          </a:p>
        </p:txBody>
      </p:sp>
      <p:sp>
        <p:nvSpPr>
          <p:cNvPr id="118787" name="Content Placeholder 2"/>
          <p:cNvSpPr>
            <a:spLocks noGrp="1"/>
          </p:cNvSpPr>
          <p:nvPr>
            <p:ph sz="half" idx="1"/>
          </p:nvPr>
        </p:nvSpPr>
        <p:spPr>
          <a:xfrm>
            <a:off x="912813" y="1279525"/>
            <a:ext cx="3582987" cy="4587875"/>
          </a:xfrm>
        </p:spPr>
        <p:txBody>
          <a:bodyPr lIns="0" tIns="0" rIns="0" bIns="0"/>
          <a:lstStyle/>
          <a:p>
            <a:pPr marL="228600" indent="-228600" eaLnBrk="1" hangingPunct="1">
              <a:spcBef>
                <a:spcPct val="0"/>
              </a:spcBef>
              <a:spcAft>
                <a:spcPct val="20000"/>
              </a:spcAft>
              <a:buFont typeface="Arial"/>
              <a:buChar char="•"/>
            </a:pPr>
            <a:r>
              <a:rPr lang="en-US" sz="2400" dirty="0">
                <a:latin typeface="Arial" charset="0"/>
                <a:ea typeface="ＭＳ Ｐゴシック" charset="0"/>
                <a:cs typeface="ＭＳ Ｐゴシック" charset="0"/>
              </a:rPr>
              <a:t>After initial control is achieved, revise the treatment plan.</a:t>
            </a:r>
          </a:p>
          <a:p>
            <a:pPr marL="457200" lvl="1" indent="-228600" eaLnBrk="1" hangingPunct="1">
              <a:spcBef>
                <a:spcPct val="0"/>
              </a:spcBef>
              <a:buFont typeface="Arial"/>
              <a:buChar char="•"/>
            </a:pPr>
            <a:r>
              <a:rPr lang="en-US" dirty="0">
                <a:latin typeface="Arial" charset="0"/>
                <a:ea typeface="ＭＳ Ｐゴシック" charset="0"/>
              </a:rPr>
              <a:t>Place stations away from structure and towards property perimeter.</a:t>
            </a:r>
          </a:p>
          <a:p>
            <a:pPr marL="457200" lvl="1" indent="-228600" eaLnBrk="1" hangingPunct="1">
              <a:spcBef>
                <a:spcPct val="0"/>
              </a:spcBef>
              <a:buFont typeface="Arial"/>
              <a:buChar char="•"/>
            </a:pPr>
            <a:r>
              <a:rPr lang="en-US" dirty="0">
                <a:latin typeface="Arial" charset="0"/>
                <a:ea typeface="ＭＳ Ｐゴシック" charset="0"/>
              </a:rPr>
              <a:t>Place stations between structure and likely ant reservoirs, such as wood lots or thick vegetation.</a:t>
            </a:r>
          </a:p>
        </p:txBody>
      </p:sp>
      <p:pic>
        <p:nvPicPr>
          <p:cNvPr id="11878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905000"/>
            <a:ext cx="3581400" cy="286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7772400" cy="554037"/>
          </a:xfrm>
        </p:spPr>
        <p:txBody>
          <a:bodyPr lIns="0" tIns="0" rIns="0" bIns="0">
            <a:noAutofit/>
          </a:bodyPr>
          <a:lstStyle/>
          <a:p>
            <a:pPr eaLnBrk="1" hangingPunct="1">
              <a:defRPr/>
            </a:pPr>
            <a:r>
              <a:rPr lang="en-US" sz="2800" spc="0" dirty="0">
                <a:ea typeface="+mj-ea"/>
                <a:cs typeface="+mj-cs"/>
              </a:rPr>
              <a:t>Placing ANTOPIA</a:t>
            </a:r>
            <a:r>
              <a:rPr lang="en-US" sz="2800" spc="0" baseline="30000" dirty="0">
                <a:ea typeface="+mj-ea"/>
                <a:cs typeface="+mj-cs"/>
              </a:rPr>
              <a:t>®</a:t>
            </a:r>
            <a:r>
              <a:rPr lang="en-US" sz="2800" spc="0" dirty="0">
                <a:ea typeface="+mj-ea"/>
                <a:cs typeface="+mj-cs"/>
              </a:rPr>
              <a:t> Bait Stations, Method 1</a:t>
            </a:r>
          </a:p>
        </p:txBody>
      </p:sp>
      <p:sp>
        <p:nvSpPr>
          <p:cNvPr id="120835" name="Content Placeholder 2"/>
          <p:cNvSpPr>
            <a:spLocks noGrp="1"/>
          </p:cNvSpPr>
          <p:nvPr>
            <p:ph sz="half" idx="1"/>
          </p:nvPr>
        </p:nvSpPr>
        <p:spPr>
          <a:xfrm>
            <a:off x="912813" y="1279525"/>
            <a:ext cx="2820987" cy="3749675"/>
          </a:xfrm>
        </p:spPr>
        <p:txBody>
          <a:bodyPr lIns="0" tIns="0" rIns="0" bIns="0"/>
          <a:lstStyle/>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Loosen the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soil </a:t>
            </a:r>
            <a:r>
              <a:rPr lang="en-US" sz="2400" dirty="0">
                <a:latin typeface="Arial" charset="0"/>
                <a:ea typeface="ＭＳ Ｐゴシック" charset="0"/>
                <a:cs typeface="ＭＳ Ｐゴシック" charset="0"/>
              </a:rPr>
              <a:t>to a depth of approx. 6</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a:t>
            </a:r>
          </a:p>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Remove the entryway cap.</a:t>
            </a:r>
          </a:p>
          <a:p>
            <a:pPr marL="228600" indent="-228600" eaLnBrk="1" hangingPunct="1">
              <a:spcBef>
                <a:spcPct val="0"/>
              </a:spcBef>
              <a:buFont typeface="Arial"/>
              <a:buChar char="•"/>
            </a:pP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Screw</a:t>
            </a:r>
            <a:r>
              <a:rPr lang="ja-JP" altLang="en-US" sz="2400" dirty="0">
                <a:latin typeface="Arial" charset="0"/>
                <a:ea typeface="ＭＳ Ｐゴシック" charset="0"/>
                <a:cs typeface="ＭＳ Ｐゴシック" charset="0"/>
              </a:rPr>
              <a:t>’</a:t>
            </a:r>
            <a:r>
              <a:rPr lang="en-US" sz="2400" dirty="0">
                <a:latin typeface="Arial" charset="0"/>
                <a:ea typeface="ＭＳ Ｐゴシック" charset="0"/>
                <a:cs typeface="ＭＳ Ｐゴシック" charset="0"/>
              </a:rPr>
              <a:t> the bait station into soil until the entryway is level with the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soil surface.</a:t>
            </a:r>
          </a:p>
        </p:txBody>
      </p:sp>
      <p:sp>
        <p:nvSpPr>
          <p:cNvPr id="120837" name="TextBox 5"/>
          <p:cNvSpPr txBox="1">
            <a:spLocks noChangeArrowheads="1"/>
          </p:cNvSpPr>
          <p:nvPr/>
        </p:nvSpPr>
        <p:spPr bwMode="auto">
          <a:xfrm>
            <a:off x="4191000" y="5100637"/>
            <a:ext cx="411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ctr" eaLnBrk="1" hangingPunct="1">
              <a:buFont typeface="Wingdings" charset="0"/>
              <a:buNone/>
            </a:pPr>
            <a:r>
              <a:rPr lang="en-US" sz="2400" dirty="0"/>
              <a:t>C</a:t>
            </a:r>
            <a:r>
              <a:rPr lang="en-US" sz="2400" dirty="0" smtClean="0"/>
              <a:t>lick </a:t>
            </a:r>
            <a:r>
              <a:rPr lang="en-US" sz="2400" dirty="0"/>
              <a:t>to </a:t>
            </a:r>
            <a:r>
              <a:rPr lang="en-US" sz="2400" dirty="0" smtClean="0"/>
              <a:t>play</a:t>
            </a:r>
            <a:endParaRPr lang="en-US" sz="2400" dirty="0"/>
          </a:p>
        </p:txBody>
      </p:sp>
      <p:pic>
        <p:nvPicPr>
          <p:cNvPr id="4" name="Slide 53 Video.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241800" y="1676400"/>
            <a:ext cx="4064000" cy="304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7316787" cy="614362"/>
          </a:xfrm>
        </p:spPr>
        <p:txBody>
          <a:bodyPr lIns="0" tIns="0" rIns="0" bIns="0">
            <a:noAutofit/>
          </a:bodyPr>
          <a:lstStyle/>
          <a:p>
            <a:pPr eaLnBrk="1" hangingPunct="1"/>
            <a:r>
              <a:rPr lang="en-US" sz="2800" spc="0" dirty="0">
                <a:latin typeface="Arial" charset="0"/>
                <a:ea typeface="ＭＳ Ｐゴシック" charset="0"/>
                <a:cs typeface="ＭＳ Ｐゴシック" charset="0"/>
              </a:rPr>
              <a:t>Placing ANTOPIA</a:t>
            </a:r>
            <a:r>
              <a:rPr lang="en-US" sz="2800" spc="0" baseline="30000" dirty="0">
                <a:latin typeface="Arial" charset="0"/>
                <a:ea typeface="ＭＳ Ｐゴシック" charset="0"/>
                <a:cs typeface="ＭＳ Ｐゴシック" charset="0"/>
              </a:rPr>
              <a:t>®</a:t>
            </a:r>
            <a:r>
              <a:rPr lang="en-US" sz="2800" spc="0" dirty="0">
                <a:latin typeface="Arial" charset="0"/>
                <a:ea typeface="ＭＳ Ｐゴシック" charset="0"/>
                <a:cs typeface="ＭＳ Ｐゴシック" charset="0"/>
              </a:rPr>
              <a:t> Bait Stations, Method 2</a:t>
            </a:r>
            <a:br>
              <a:rPr lang="en-US" sz="2800" spc="0" dirty="0">
                <a:latin typeface="Arial" charset="0"/>
                <a:ea typeface="ＭＳ Ｐゴシック" charset="0"/>
                <a:cs typeface="ＭＳ Ｐゴシック" charset="0"/>
              </a:rPr>
            </a:br>
            <a:endParaRPr lang="en-US" spc="0" dirty="0">
              <a:latin typeface="Arial" charset="0"/>
              <a:ea typeface="ＭＳ Ｐゴシック" charset="0"/>
              <a:cs typeface="ＭＳ Ｐゴシック" charset="0"/>
            </a:endParaRPr>
          </a:p>
        </p:txBody>
      </p:sp>
      <p:sp>
        <p:nvSpPr>
          <p:cNvPr id="122883" name="Content Placeholder 2"/>
          <p:cNvSpPr>
            <a:spLocks noGrp="1"/>
          </p:cNvSpPr>
          <p:nvPr>
            <p:ph sz="half" idx="1"/>
          </p:nvPr>
        </p:nvSpPr>
        <p:spPr>
          <a:xfrm>
            <a:off x="912813" y="1279525"/>
            <a:ext cx="2973387" cy="4816475"/>
          </a:xfrm>
        </p:spPr>
        <p:txBody>
          <a:bodyPr lIns="0" tIns="0" rIns="0" bIns="0"/>
          <a:lstStyle/>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Remove the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soil with hand spade or trowel to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a </a:t>
            </a:r>
            <a:r>
              <a:rPr lang="en-US" sz="2400" dirty="0">
                <a:latin typeface="Arial" charset="0"/>
                <a:ea typeface="ＭＳ Ｐゴシック" charset="0"/>
                <a:cs typeface="ＭＳ Ｐゴシック" charset="0"/>
              </a:rPr>
              <a:t>depth of 6</a:t>
            </a:r>
            <a:r>
              <a:rPr lang="ja-JP" altLang="en-US" sz="2400" dirty="0">
                <a:latin typeface="Arial" charset="0"/>
                <a:ea typeface="ＭＳ Ｐゴシック" charset="0"/>
                <a:cs typeface="ＭＳ Ｐゴシック" charset="0"/>
              </a:rPr>
              <a:t>”</a:t>
            </a:r>
            <a:endParaRPr lang="en-US" sz="2400" dirty="0">
              <a:latin typeface="Arial" charset="0"/>
              <a:ea typeface="ＭＳ Ｐゴシック" charset="0"/>
              <a:cs typeface="ＭＳ Ｐゴシック" charset="0"/>
            </a:endParaRPr>
          </a:p>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Remove the entryway cap.</a:t>
            </a:r>
          </a:p>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Place the bait station into the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hole until entryway is level with the </a:t>
            </a:r>
            <a:br>
              <a:rPr lang="en-US" sz="24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soil surface</a:t>
            </a:r>
          </a:p>
          <a:p>
            <a:pPr marL="228600" indent="-228600" eaLnBrk="1" hangingPunct="1">
              <a:spcBef>
                <a:spcPct val="0"/>
              </a:spcBef>
              <a:buFont typeface="Arial"/>
              <a:buChar char="•"/>
            </a:pPr>
            <a:r>
              <a:rPr lang="en-US" sz="2400" dirty="0">
                <a:latin typeface="Arial" charset="0"/>
                <a:ea typeface="ＭＳ Ｐゴシック" charset="0"/>
                <a:cs typeface="ＭＳ Ｐゴシック" charset="0"/>
              </a:rPr>
              <a:t>Replace </a:t>
            </a:r>
            <a:r>
              <a:rPr lang="en-US" sz="2400" dirty="0" smtClean="0">
                <a:latin typeface="Arial" charset="0"/>
                <a:ea typeface="ＭＳ Ｐゴシック" charset="0"/>
                <a:cs typeface="ＭＳ Ｐゴシック" charset="0"/>
              </a:rPr>
              <a:t>soil</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 </a:t>
            </a:r>
            <a:r>
              <a:rPr lang="en-US" sz="2400" dirty="0">
                <a:latin typeface="Arial" charset="0"/>
                <a:ea typeface="ＭＳ Ｐゴシック" charset="0"/>
                <a:cs typeface="ＭＳ Ｐゴシック" charset="0"/>
              </a:rPr>
              <a:t>around bait station</a:t>
            </a:r>
          </a:p>
        </p:txBody>
      </p:sp>
      <p:sp>
        <p:nvSpPr>
          <p:cNvPr id="122885" name="TextBox 5"/>
          <p:cNvSpPr txBox="1">
            <a:spLocks noChangeArrowheads="1"/>
          </p:cNvSpPr>
          <p:nvPr/>
        </p:nvSpPr>
        <p:spPr bwMode="auto">
          <a:xfrm>
            <a:off x="4191000" y="5100637"/>
            <a:ext cx="4114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algn="ctr" eaLnBrk="1" hangingPunct="1">
              <a:buFont typeface="Wingdings" charset="0"/>
              <a:buNone/>
            </a:pPr>
            <a:r>
              <a:rPr lang="en-US" sz="2400" dirty="0"/>
              <a:t>C</a:t>
            </a:r>
            <a:r>
              <a:rPr lang="en-US" sz="2400" dirty="0" smtClean="0"/>
              <a:t>lick </a:t>
            </a:r>
            <a:r>
              <a:rPr lang="en-US" sz="2400" dirty="0"/>
              <a:t>to </a:t>
            </a:r>
            <a:r>
              <a:rPr lang="en-US" sz="2400" dirty="0" smtClean="0"/>
              <a:t>play</a:t>
            </a:r>
            <a:endParaRPr lang="en-US" sz="2400" dirty="0"/>
          </a:p>
        </p:txBody>
      </p:sp>
      <p:pic>
        <p:nvPicPr>
          <p:cNvPr id="4" name="Slide 54 Video.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241800" y="1676400"/>
            <a:ext cx="4064000" cy="304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2813" y="528638"/>
            <a:ext cx="3278187" cy="690562"/>
          </a:xfrm>
        </p:spPr>
        <p:txBody>
          <a:bodyPr lIns="0" tIns="0" rIns="0" bIns="0">
            <a:noAutofit/>
          </a:bodyPr>
          <a:lstStyle/>
          <a:p>
            <a:pPr eaLnBrk="1" hangingPunct="1"/>
            <a:r>
              <a:rPr lang="en-US" spc="0" dirty="0">
                <a:latin typeface="Arial" charset="0"/>
                <a:ea typeface="ＭＳ Ｐゴシック" charset="0"/>
                <a:cs typeface="ＭＳ Ｐゴシック" charset="0"/>
              </a:rPr>
              <a:t>ANTOPIA</a:t>
            </a:r>
            <a:r>
              <a:rPr lang="en-US" baseline="30000" dirty="0">
                <a:latin typeface="Arial" charset="0"/>
                <a:ea typeface="ＭＳ Ｐゴシック" charset="0"/>
                <a:cs typeface="ＭＳ Ｐゴシック" charset="0"/>
              </a:rPr>
              <a:t>®</a:t>
            </a:r>
            <a:endParaRPr lang="en-US" dirty="0">
              <a:latin typeface="Arial" charset="0"/>
              <a:ea typeface="ＭＳ Ｐゴシック" charset="0"/>
              <a:cs typeface="ＭＳ Ｐゴシック" charset="0"/>
            </a:endParaRPr>
          </a:p>
        </p:txBody>
      </p:sp>
      <p:sp>
        <p:nvSpPr>
          <p:cNvPr id="124931" name="Content Placeholder 2"/>
          <p:cNvSpPr>
            <a:spLocks noGrp="1"/>
          </p:cNvSpPr>
          <p:nvPr>
            <p:ph sz="half" idx="1"/>
          </p:nvPr>
        </p:nvSpPr>
        <p:spPr>
          <a:xfrm>
            <a:off x="912813" y="1279525"/>
            <a:ext cx="2744787" cy="3825875"/>
          </a:xfrm>
        </p:spPr>
        <p:txBody>
          <a:bodyPr lIns="0" tIns="0" rIns="0" bIns="0"/>
          <a:lstStyle/>
          <a:p>
            <a:pPr marL="228600" indent="-228600" eaLnBrk="1" hangingPunct="1">
              <a:buFont typeface="Arial"/>
              <a:buChar char="•"/>
            </a:pPr>
            <a:r>
              <a:rPr lang="en-US" sz="2400" dirty="0">
                <a:latin typeface="Arial" charset="0"/>
                <a:ea typeface="ＭＳ Ｐゴシック" charset="0"/>
                <a:cs typeface="ＭＳ Ｐゴシック" charset="0"/>
              </a:rPr>
              <a:t>Ants will enter the station, feed and return to their nest with the bait.</a:t>
            </a:r>
          </a:p>
          <a:p>
            <a:pPr marL="228600" indent="-228600" eaLnBrk="1" hangingPunct="1">
              <a:buFont typeface="Arial"/>
              <a:buChar char="•"/>
            </a:pPr>
            <a:r>
              <a:rPr lang="en-US" sz="2400" dirty="0">
                <a:latin typeface="Arial" charset="0"/>
                <a:ea typeface="ＭＳ Ｐゴシック" charset="0"/>
                <a:cs typeface="ＭＳ Ｐゴシック" charset="0"/>
              </a:rPr>
              <a:t>Studies show </a:t>
            </a:r>
            <a:r>
              <a:rPr lang="en-US" sz="2400" dirty="0" smtClean="0">
                <a:latin typeface="Arial" charset="0"/>
                <a:ea typeface="ＭＳ Ｐゴシック" charset="0"/>
                <a:cs typeface="ＭＳ Ｐゴシック" charset="0"/>
              </a:rPr>
              <a:t/>
            </a:r>
            <a:br>
              <a:rPr lang="en-US" sz="2400" dirty="0" smtClean="0">
                <a:latin typeface="Arial" charset="0"/>
                <a:ea typeface="ＭＳ Ｐゴシック" charset="0"/>
                <a:cs typeface="ＭＳ Ｐゴシック" charset="0"/>
              </a:rPr>
            </a:br>
            <a:r>
              <a:rPr lang="en-US" sz="2400" dirty="0" smtClean="0">
                <a:latin typeface="Arial" charset="0"/>
                <a:ea typeface="ＭＳ Ｐゴシック" charset="0"/>
                <a:cs typeface="ＭＳ Ｐゴシック" charset="0"/>
              </a:rPr>
              <a:t>that </a:t>
            </a:r>
            <a:r>
              <a:rPr lang="en-US" sz="2400" dirty="0">
                <a:latin typeface="Arial" charset="0"/>
                <a:ea typeface="ＭＳ Ｐゴシック" charset="0"/>
                <a:cs typeface="ＭＳ Ｐゴシック" charset="0"/>
              </a:rPr>
              <a:t>up to 50% of consumed </a:t>
            </a:r>
            <a:r>
              <a:rPr lang="en-US" sz="2400" dirty="0" smtClean="0">
                <a:latin typeface="Arial" charset="0"/>
                <a:ea typeface="ＭＳ Ｐゴシック" charset="0"/>
                <a:cs typeface="ＭＳ Ｐゴシック" charset="0"/>
              </a:rPr>
              <a:t>bait </a:t>
            </a:r>
            <a:r>
              <a:rPr lang="en-US" sz="2400" dirty="0">
                <a:latin typeface="Arial" charset="0"/>
                <a:ea typeface="ＭＳ Ｐゴシック" charset="0"/>
                <a:cs typeface="ＭＳ Ｐゴシック" charset="0"/>
              </a:rPr>
              <a:t>will be transferred to other colony members.</a:t>
            </a:r>
          </a:p>
        </p:txBody>
      </p:sp>
      <p:pic>
        <p:nvPicPr>
          <p:cNvPr id="124932" name="Picture 2" descr="File:SSL12022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2895600"/>
            <a:ext cx="4340225" cy="197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4" descr="Slide 57 Background.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Content Placeholder 2"/>
          <p:cNvSpPr>
            <a:spLocks noGrp="1"/>
          </p:cNvSpPr>
          <p:nvPr>
            <p:ph sz="half" idx="1"/>
          </p:nvPr>
        </p:nvSpPr>
        <p:spPr>
          <a:xfrm>
            <a:off x="912813" y="1279525"/>
            <a:ext cx="3582987" cy="2378075"/>
          </a:xfrm>
        </p:spPr>
        <p:txBody>
          <a:bodyPr lIns="0" tIns="0" rIns="0" bIns="0"/>
          <a:lstStyle/>
          <a:p>
            <a:pPr marL="0" indent="0" eaLnBrk="1" hangingPunct="1">
              <a:spcBef>
                <a:spcPct val="0"/>
              </a:spcBef>
              <a:buNone/>
            </a:pPr>
            <a:r>
              <a:rPr lang="en-US" sz="2400" dirty="0">
                <a:latin typeface="Arial" charset="0"/>
                <a:ea typeface="ＭＳ Ｐゴシック" charset="0"/>
                <a:cs typeface="ＭＳ Ｐゴシック" charset="0"/>
              </a:rPr>
              <a:t>As the ant population at the site is reduced, the number of stations can be reduced and the amount of bait in each station can be reduced.</a:t>
            </a:r>
          </a:p>
        </p:txBody>
      </p:sp>
      <p:sp>
        <p:nvSpPr>
          <p:cNvPr id="126980" name="Title 1"/>
          <p:cNvSpPr>
            <a:spLocks/>
          </p:cNvSpPr>
          <p:nvPr/>
        </p:nvSpPr>
        <p:spPr bwMode="auto">
          <a:xfrm>
            <a:off x="912813" y="528638"/>
            <a:ext cx="32781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ANTOPIA</a:t>
            </a:r>
            <a:r>
              <a:rPr lang="en-US" sz="4000" baseline="30000" dirty="0">
                <a:solidFill>
                  <a:srgbClr val="FFFFAF"/>
                </a:solidFill>
              </a:rPr>
              <a:t>®</a:t>
            </a:r>
            <a:endParaRPr lang="en-US" sz="4000" dirty="0">
              <a:solidFill>
                <a:srgbClr val="FFFFAF"/>
              </a:solidFill>
            </a:endParaRPr>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13" descr="Slide 58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Title 1"/>
          <p:cNvSpPr>
            <a:spLocks/>
          </p:cNvSpPr>
          <p:nvPr/>
        </p:nvSpPr>
        <p:spPr bwMode="auto">
          <a:xfrm>
            <a:off x="912813" y="528638"/>
            <a:ext cx="7316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600" dirty="0">
                <a:solidFill>
                  <a:srgbClr val="FFFFAF"/>
                </a:solidFill>
              </a:rPr>
              <a:t>How Much Bait — Rural and Ag?</a:t>
            </a:r>
            <a:endParaRPr lang="en-US" sz="4000" dirty="0">
              <a:solidFill>
                <a:srgbClr val="FFFFAF"/>
              </a:solidFill>
            </a:endParaRPr>
          </a:p>
        </p:txBody>
      </p:sp>
      <p:sp>
        <p:nvSpPr>
          <p:cNvPr id="129028" name="Content Placeholder 2"/>
          <p:cNvSpPr>
            <a:spLocks/>
          </p:cNvSpPr>
          <p:nvPr/>
        </p:nvSpPr>
        <p:spPr bwMode="auto">
          <a:xfrm>
            <a:off x="912813" y="1279525"/>
            <a:ext cx="4573587"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0000"/>
              </a:lnSpc>
              <a:buNone/>
            </a:pPr>
            <a:r>
              <a:rPr lang="en-US" sz="2400" dirty="0"/>
              <a:t>In rural or agricultural settings</a:t>
            </a:r>
            <a:r>
              <a:rPr lang="en-US" sz="2400" dirty="0" smtClean="0"/>
              <a:t>:</a:t>
            </a:r>
          </a:p>
          <a:p>
            <a:pPr marL="228600" indent="-228600">
              <a:lnSpc>
                <a:spcPct val="110000"/>
              </a:lnSpc>
              <a:buFont typeface="Arial"/>
              <a:buChar char="•"/>
            </a:pPr>
            <a:r>
              <a:rPr lang="en-US" sz="2400" dirty="0" smtClean="0">
                <a:ea typeface="ＭＳ Ｐゴシック" charset="0"/>
                <a:cs typeface="ＭＳ Ｐゴシック" charset="0"/>
              </a:rPr>
              <a:t>1 </a:t>
            </a:r>
            <a:r>
              <a:rPr lang="en-US" sz="2400" dirty="0">
                <a:ea typeface="ＭＳ Ｐゴシック" charset="0"/>
                <a:cs typeface="ＭＳ Ｐゴシック" charset="0"/>
              </a:rPr>
              <a:t>gallon/acre (full strength or 1:1 ratio) for light populations </a:t>
            </a:r>
            <a:endParaRPr lang="en-US" sz="2400" dirty="0" smtClean="0">
              <a:ea typeface="ＭＳ Ｐゴシック" charset="0"/>
              <a:cs typeface="ＭＳ Ｐゴシック" charset="0"/>
            </a:endParaRPr>
          </a:p>
          <a:p>
            <a:pPr marL="228600" indent="-228600">
              <a:lnSpc>
                <a:spcPct val="110000"/>
              </a:lnSpc>
              <a:buFont typeface="Arial"/>
              <a:buChar char="•"/>
            </a:pPr>
            <a:r>
              <a:rPr lang="en-US" sz="2400" dirty="0" smtClean="0">
                <a:ea typeface="ＭＳ Ｐゴシック" charset="0"/>
                <a:cs typeface="ＭＳ Ｐゴシック" charset="0"/>
              </a:rPr>
              <a:t>2 </a:t>
            </a:r>
            <a:r>
              <a:rPr lang="en-US" sz="2400" dirty="0">
                <a:ea typeface="ＭＳ Ｐゴシック" charset="0"/>
                <a:cs typeface="ＭＳ Ｐゴシック" charset="0"/>
              </a:rPr>
              <a:t>gallons/acre (full strength or 1:1 ratio) for medium populations; and </a:t>
            </a:r>
            <a:endParaRPr lang="en-US" sz="2400" dirty="0" smtClean="0">
              <a:ea typeface="ＭＳ Ｐゴシック" charset="0"/>
              <a:cs typeface="ＭＳ Ｐゴシック" charset="0"/>
            </a:endParaRPr>
          </a:p>
          <a:p>
            <a:pPr marL="228600" indent="-228600">
              <a:lnSpc>
                <a:spcPct val="110000"/>
              </a:lnSpc>
              <a:buFont typeface="Arial"/>
              <a:buChar char="•"/>
            </a:pPr>
            <a:r>
              <a:rPr lang="en-US" sz="2400" dirty="0" smtClean="0">
                <a:ea typeface="ＭＳ Ｐゴシック" charset="0"/>
                <a:cs typeface="ＭＳ Ｐゴシック" charset="0"/>
              </a:rPr>
              <a:t>3</a:t>
            </a:r>
            <a:r>
              <a:rPr lang="en-US" sz="2400" dirty="0">
                <a:ea typeface="ＭＳ Ｐゴシック" charset="0"/>
                <a:cs typeface="ＭＳ Ｐゴシック" charset="0"/>
              </a:rPr>
              <a:t>-4 gallons/acre (full strength or 1:1 ratio) for heavy populations</a:t>
            </a: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9" descr="Slide 59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Title 1"/>
          <p:cNvSpPr>
            <a:spLocks/>
          </p:cNvSpPr>
          <p:nvPr/>
        </p:nvSpPr>
        <p:spPr bwMode="auto">
          <a:xfrm>
            <a:off x="912813" y="528638"/>
            <a:ext cx="7316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600" dirty="0">
                <a:solidFill>
                  <a:srgbClr val="FFFFAF"/>
                </a:solidFill>
              </a:rPr>
              <a:t>How Much Bait — Urban Settings?</a:t>
            </a:r>
            <a:endParaRPr lang="en-US" sz="4000" dirty="0">
              <a:solidFill>
                <a:srgbClr val="FFFFAF"/>
              </a:solidFill>
            </a:endParaRPr>
          </a:p>
        </p:txBody>
      </p:sp>
      <p:sp>
        <p:nvSpPr>
          <p:cNvPr id="131076" name="Content Placeholder 2"/>
          <p:cNvSpPr>
            <a:spLocks/>
          </p:cNvSpPr>
          <p:nvPr/>
        </p:nvSpPr>
        <p:spPr bwMode="auto">
          <a:xfrm>
            <a:off x="912813" y="1279525"/>
            <a:ext cx="4421187"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10000"/>
              </a:lnSpc>
              <a:buNone/>
            </a:pPr>
            <a:r>
              <a:rPr lang="en-US" sz="2400" dirty="0"/>
              <a:t>For initial </a:t>
            </a:r>
            <a:r>
              <a:rPr lang="en-US" sz="2400" dirty="0" smtClean="0"/>
              <a:t>placement:</a:t>
            </a:r>
          </a:p>
          <a:p>
            <a:pPr marL="228600" indent="-228600">
              <a:lnSpc>
                <a:spcPct val="110000"/>
              </a:lnSpc>
              <a:buFont typeface="Arial"/>
              <a:buChar char="•"/>
            </a:pPr>
            <a:r>
              <a:rPr lang="en-US" sz="2400" dirty="0" smtClean="0">
                <a:ea typeface="ＭＳ Ｐゴシック" charset="0"/>
                <a:cs typeface="ＭＳ Ｐゴシック" charset="0"/>
              </a:rPr>
              <a:t>Place </a:t>
            </a:r>
            <a:r>
              <a:rPr lang="en-US" sz="2400" dirty="0">
                <a:ea typeface="ＭＳ Ｐゴシック" charset="0"/>
                <a:cs typeface="ＭＳ Ｐゴシック" charset="0"/>
              </a:rPr>
              <a:t>one bait station every fifty feet around the structure to be </a:t>
            </a:r>
            <a:r>
              <a:rPr lang="en-US" sz="2400" dirty="0" smtClean="0">
                <a:ea typeface="ＭＳ Ｐゴシック" charset="0"/>
                <a:cs typeface="ＭＳ Ｐゴシック" charset="0"/>
              </a:rPr>
              <a:t>treated.</a:t>
            </a:r>
          </a:p>
          <a:p>
            <a:pPr marL="228600" indent="-228600">
              <a:lnSpc>
                <a:spcPct val="110000"/>
              </a:lnSpc>
              <a:buFont typeface="Arial"/>
              <a:buChar char="•"/>
            </a:pPr>
            <a:r>
              <a:rPr lang="en-US" sz="2400" dirty="0" smtClean="0">
                <a:ea typeface="ＭＳ Ｐゴシック" charset="0"/>
                <a:cs typeface="ＭＳ Ｐゴシック" charset="0"/>
              </a:rPr>
              <a:t>If any of the bait stations are emptied in less than a week, double the initial placement.</a:t>
            </a:r>
          </a:p>
          <a:p>
            <a:pPr marL="228600" indent="-228600">
              <a:lnSpc>
                <a:spcPct val="110000"/>
              </a:lnSpc>
              <a:buFont typeface="Arial"/>
              <a:buChar char="•"/>
            </a:pPr>
            <a:r>
              <a:rPr lang="en-US" sz="2400" dirty="0" smtClean="0">
                <a:ea typeface="ＭＳ Ｐゴシック" charset="0"/>
                <a:cs typeface="ＭＳ Ｐゴシック" charset="0"/>
              </a:rPr>
              <a:t>Replace </a:t>
            </a:r>
            <a:r>
              <a:rPr lang="en-US" sz="2400" dirty="0">
                <a:ea typeface="ＭＳ Ｐゴシック" charset="0"/>
                <a:cs typeface="ＭＳ Ｐゴシック" charset="0"/>
              </a:rPr>
              <a:t>baits as needed until feeding activity ceases.</a:t>
            </a:r>
          </a:p>
        </p:txBody>
      </p:sp>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8" descr="Slide 60–63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23" name="Title 1"/>
          <p:cNvSpPr>
            <a:spLocks/>
          </p:cNvSpPr>
          <p:nvPr/>
        </p:nvSpPr>
        <p:spPr bwMode="auto">
          <a:xfrm>
            <a:off x="912813" y="528638"/>
            <a:ext cx="73167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800" dirty="0">
                <a:solidFill>
                  <a:srgbClr val="FFFFAF"/>
                </a:solidFill>
              </a:rPr>
              <a:t>Reusing ANTOPIA</a:t>
            </a:r>
            <a:r>
              <a:rPr lang="en-US" sz="3800" baseline="30000" dirty="0">
                <a:solidFill>
                  <a:srgbClr val="FFFFAF"/>
                </a:solidFill>
              </a:rPr>
              <a:t>®</a:t>
            </a:r>
            <a:r>
              <a:rPr lang="en-US" sz="3800" dirty="0">
                <a:solidFill>
                  <a:srgbClr val="FFFFAF"/>
                </a:solidFill>
              </a:rPr>
              <a:t> Bait Stations</a:t>
            </a:r>
            <a:endParaRPr lang="en-US" sz="4000" dirty="0">
              <a:solidFill>
                <a:srgbClr val="FFFFAF"/>
              </a:solidFill>
            </a:endParaRPr>
          </a:p>
        </p:txBody>
      </p:sp>
      <p:sp>
        <p:nvSpPr>
          <p:cNvPr id="133124" name="Content Placeholder 2"/>
          <p:cNvSpPr>
            <a:spLocks/>
          </p:cNvSpPr>
          <p:nvPr/>
        </p:nvSpPr>
        <p:spPr bwMode="auto">
          <a:xfrm>
            <a:off x="912813" y="1279525"/>
            <a:ext cx="3963987" cy="451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400" dirty="0"/>
              <a:t>If less than six months from first use, remove cap on top and add bait of the same type being used.</a:t>
            </a:r>
          </a:p>
          <a:p>
            <a:pPr marL="228600" indent="-228600">
              <a:buFont typeface="Arial"/>
              <a:buChar char="•"/>
            </a:pPr>
            <a:r>
              <a:rPr lang="en-US" sz="2400" dirty="0"/>
              <a:t>If spill resistance is desired, fill station to approximately 8 fluid ounces.</a:t>
            </a:r>
          </a:p>
          <a:p>
            <a:pPr marL="228600" indent="-228600">
              <a:buFont typeface="Arial"/>
              <a:buChar char="•"/>
            </a:pPr>
            <a:r>
              <a:rPr lang="en-US" sz="2400" dirty="0"/>
              <a:t>If spill resistance is not critical, fill bait station to </a:t>
            </a:r>
            <a:r>
              <a:rPr lang="en-US" sz="2400" dirty="0" smtClean="0"/>
              <a:t/>
            </a:r>
            <a:br>
              <a:rPr lang="en-US" sz="2400" dirty="0" smtClean="0"/>
            </a:br>
            <a:r>
              <a:rPr lang="en-US" sz="2400" dirty="0" smtClean="0"/>
              <a:t>top </a:t>
            </a:r>
            <a:r>
              <a:rPr lang="en-US" sz="2400" dirty="0"/>
              <a:t>of internal spiral, approximately 14 fluid ounces of bait.</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2"/>
          <p:cNvSpPr>
            <a:spLocks noGrp="1"/>
          </p:cNvSpPr>
          <p:nvPr>
            <p:ph idx="1"/>
          </p:nvPr>
        </p:nvSpPr>
        <p:spPr>
          <a:xfrm>
            <a:off x="914400" y="1277938"/>
            <a:ext cx="7315200" cy="1600200"/>
          </a:xfrm>
        </p:spPr>
        <p:txBody>
          <a:bodyPr lIns="0" tIns="0" rIns="0" bIns="0"/>
          <a:lstStyle/>
          <a:p>
            <a:pPr marL="4763" indent="0" eaLnBrk="1" hangingPunct="1">
              <a:spcBef>
                <a:spcPct val="0"/>
              </a:spcBef>
              <a:buNone/>
            </a:pPr>
            <a:r>
              <a:rPr lang="en-US" dirty="0" smtClean="0">
                <a:latin typeface="Arial" charset="0"/>
                <a:ea typeface="ＭＳ Ｐゴシック" charset="0"/>
                <a:cs typeface="ＭＳ Ｐゴシック" charset="0"/>
              </a:rPr>
              <a:t>…minimizing </a:t>
            </a:r>
            <a:r>
              <a:rPr lang="en-US" dirty="0">
                <a:latin typeface="Arial" charset="0"/>
                <a:ea typeface="ＭＳ Ｐゴシック" charset="0"/>
                <a:cs typeface="ＭＳ Ｐゴシック" charset="0"/>
              </a:rPr>
              <a:t>human and non-target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animal exposure to chemicals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whenever practical. </a:t>
            </a:r>
          </a:p>
        </p:txBody>
      </p:sp>
      <p:pic>
        <p:nvPicPr>
          <p:cNvPr id="2457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48000"/>
            <a:ext cx="3962400"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Rectangle 6"/>
          <p:cNvSpPr>
            <a:spLocks noGrp="1"/>
          </p:cNvSpPr>
          <p:nvPr>
            <p:ph type="title" idx="4294967295"/>
          </p:nvPr>
        </p:nvSpPr>
        <p:spPr>
          <a:xfrm>
            <a:off x="914400" y="528638"/>
            <a:ext cx="7467600" cy="690562"/>
          </a:xfrm>
        </p:spPr>
        <p:txBody>
          <a:bodyPr/>
          <a:lstStyle/>
          <a:p>
            <a:pPr eaLnBrk="1" hangingPunct="1"/>
            <a:r>
              <a:rPr lang="en-US" dirty="0">
                <a:latin typeface="Arial" charset="0"/>
                <a:ea typeface="ＭＳ Ｐゴシック" charset="0"/>
                <a:cs typeface="ＭＳ Ｐゴシック" charset="0"/>
              </a:rPr>
              <a:t>We believe in…</a:t>
            </a:r>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4" descr="Slide 61 Background.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71" name="Title 1"/>
          <p:cNvSpPr>
            <a:spLocks/>
          </p:cNvSpPr>
          <p:nvPr/>
        </p:nvSpPr>
        <p:spPr bwMode="auto">
          <a:xfrm>
            <a:off x="912813" y="528638"/>
            <a:ext cx="73167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800" dirty="0">
                <a:solidFill>
                  <a:srgbClr val="FFFFAF"/>
                </a:solidFill>
              </a:rPr>
              <a:t>Reusing ANTOPIA</a:t>
            </a:r>
            <a:r>
              <a:rPr lang="en-US" sz="3800" baseline="30000" dirty="0">
                <a:solidFill>
                  <a:srgbClr val="FFFFAF"/>
                </a:solidFill>
              </a:rPr>
              <a:t>®</a:t>
            </a:r>
            <a:r>
              <a:rPr lang="en-US" sz="3800" dirty="0">
                <a:solidFill>
                  <a:srgbClr val="FFFFAF"/>
                </a:solidFill>
              </a:rPr>
              <a:t> Bait Stations</a:t>
            </a:r>
            <a:endParaRPr lang="en-US" sz="4000" dirty="0">
              <a:solidFill>
                <a:srgbClr val="FFFFAF"/>
              </a:solidFill>
            </a:endParaRPr>
          </a:p>
        </p:txBody>
      </p:sp>
      <p:sp>
        <p:nvSpPr>
          <p:cNvPr id="135172" name="Content Placeholder 2"/>
          <p:cNvSpPr>
            <a:spLocks/>
          </p:cNvSpPr>
          <p:nvPr/>
        </p:nvSpPr>
        <p:spPr bwMode="auto">
          <a:xfrm>
            <a:off x="912813" y="1279525"/>
            <a:ext cx="4268787"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buFont typeface="Arial"/>
              <a:buChar char="•"/>
            </a:pPr>
            <a:r>
              <a:rPr lang="en-US" sz="2000" dirty="0"/>
              <a:t>If more than 6 months since first use or last cleaning, empty bait station completely.</a:t>
            </a:r>
          </a:p>
          <a:p>
            <a:pPr marL="228600" indent="-228600">
              <a:buFont typeface="Arial"/>
              <a:buChar char="•"/>
            </a:pPr>
            <a:r>
              <a:rPr lang="en-US" sz="2000" dirty="0"/>
              <a:t>Dispose of uneaten bait in accordance with label directions. </a:t>
            </a:r>
          </a:p>
          <a:p>
            <a:pPr marL="228600" indent="-228600">
              <a:buFont typeface="Arial"/>
              <a:buChar char="•"/>
            </a:pPr>
            <a:r>
              <a:rPr lang="en-US" sz="2000" dirty="0"/>
              <a:t>Fill bait station with mild bleach solution (1% chlorine) and allow to sit at least 1 hour. </a:t>
            </a:r>
          </a:p>
          <a:p>
            <a:pPr marL="228600" indent="-228600">
              <a:buFont typeface="Arial"/>
              <a:buChar char="•"/>
            </a:pPr>
            <a:r>
              <a:rPr lang="en-US" sz="2000" dirty="0"/>
              <a:t>Empty bait station and dispose of </a:t>
            </a:r>
            <a:r>
              <a:rPr lang="en-US" sz="2000" dirty="0" err="1"/>
              <a:t>rinsate</a:t>
            </a:r>
            <a:r>
              <a:rPr lang="en-US" sz="2000" dirty="0"/>
              <a:t> properly. </a:t>
            </a:r>
          </a:p>
          <a:p>
            <a:pPr marL="228600" indent="-228600">
              <a:buFont typeface="Arial"/>
              <a:buChar char="•"/>
            </a:pPr>
            <a:r>
              <a:rPr lang="en-US" sz="2000" dirty="0"/>
              <a:t>Rinse bait stations several times with water or mild soap and water solution; empty station.</a:t>
            </a:r>
          </a:p>
          <a:p>
            <a:pPr marL="228600" indent="-228600">
              <a:buFont typeface="Arial"/>
              <a:buChar char="•"/>
            </a:pPr>
            <a:r>
              <a:rPr lang="en-US" sz="2000" dirty="0"/>
              <a:t>Allow station to dry.</a:t>
            </a:r>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10" descr="Slide 60–63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19" name="Content Placeholder 2"/>
          <p:cNvSpPr>
            <a:spLocks/>
          </p:cNvSpPr>
          <p:nvPr/>
        </p:nvSpPr>
        <p:spPr bwMode="auto">
          <a:xfrm>
            <a:off x="912813" y="1279525"/>
            <a:ext cx="4192587"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400" dirty="0"/>
              <a:t>Replace lower seal if station is to be transported filled.</a:t>
            </a:r>
          </a:p>
          <a:p>
            <a:pPr marL="228600" indent="-228600">
              <a:lnSpc>
                <a:spcPct val="110000"/>
              </a:lnSpc>
              <a:buFont typeface="Arial"/>
              <a:buChar char="•"/>
            </a:pPr>
            <a:r>
              <a:rPr lang="en-US" sz="2400" dirty="0"/>
              <a:t>Add bait through top fill </a:t>
            </a:r>
            <a:br>
              <a:rPr lang="en-US" sz="2400" dirty="0"/>
            </a:br>
            <a:r>
              <a:rPr lang="en-US" sz="2400" dirty="0"/>
              <a:t>port to either 7 or 14 fluid ounce level. </a:t>
            </a:r>
          </a:p>
          <a:p>
            <a:pPr marL="228600" indent="-228600">
              <a:lnSpc>
                <a:spcPct val="110000"/>
              </a:lnSpc>
              <a:buFont typeface="Arial"/>
              <a:buChar char="•"/>
            </a:pPr>
            <a:r>
              <a:rPr lang="en-US" sz="2400" dirty="0"/>
              <a:t>Replace fill port cap.</a:t>
            </a:r>
          </a:p>
        </p:txBody>
      </p:sp>
      <p:sp>
        <p:nvSpPr>
          <p:cNvPr id="137220" name="Title 1"/>
          <p:cNvSpPr>
            <a:spLocks/>
          </p:cNvSpPr>
          <p:nvPr/>
        </p:nvSpPr>
        <p:spPr bwMode="auto">
          <a:xfrm>
            <a:off x="912813" y="528638"/>
            <a:ext cx="7316787"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800" dirty="0">
                <a:solidFill>
                  <a:srgbClr val="FFFFAF"/>
                </a:solidFill>
              </a:rPr>
              <a:t>Reusing ANTOPIA</a:t>
            </a:r>
            <a:r>
              <a:rPr lang="en-US" sz="3800" baseline="30000" dirty="0">
                <a:solidFill>
                  <a:srgbClr val="FFFFAF"/>
                </a:solidFill>
              </a:rPr>
              <a:t>®</a:t>
            </a:r>
            <a:r>
              <a:rPr lang="en-US" sz="3800" dirty="0">
                <a:solidFill>
                  <a:srgbClr val="FFFFAF"/>
                </a:solidFill>
              </a:rPr>
              <a:t> Bait Stations</a:t>
            </a:r>
            <a:endParaRPr lang="en-US" sz="4000" dirty="0">
              <a:solidFill>
                <a:srgbClr val="FFFFAF"/>
              </a:solidFill>
            </a:endParaRPr>
          </a:p>
        </p:txBody>
      </p:sp>
    </p:spTree>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4" descr="Slide 63 Background.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7" name="Title 1"/>
          <p:cNvSpPr>
            <a:spLocks/>
          </p:cNvSpPr>
          <p:nvPr/>
        </p:nvSpPr>
        <p:spPr bwMode="auto">
          <a:xfrm>
            <a:off x="912813" y="528638"/>
            <a:ext cx="73929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3200" dirty="0">
                <a:solidFill>
                  <a:srgbClr val="FFFFAF"/>
                </a:solidFill>
              </a:rPr>
              <a:t>Supplementing ANTOPIA</a:t>
            </a:r>
            <a:r>
              <a:rPr lang="en-US" sz="3200" baseline="30000" dirty="0">
                <a:solidFill>
                  <a:srgbClr val="FFFFAF"/>
                </a:solidFill>
              </a:rPr>
              <a:t>®</a:t>
            </a:r>
            <a:r>
              <a:rPr lang="en-US" sz="3200" dirty="0">
                <a:solidFill>
                  <a:srgbClr val="FFFFAF"/>
                </a:solidFill>
              </a:rPr>
              <a:t> Bait Stations</a:t>
            </a:r>
            <a:endParaRPr lang="en-US" sz="4000" dirty="0">
              <a:solidFill>
                <a:srgbClr val="FFFFAF"/>
              </a:solidFill>
            </a:endParaRPr>
          </a:p>
        </p:txBody>
      </p:sp>
      <p:sp>
        <p:nvSpPr>
          <p:cNvPr id="139268" name="Content Placeholder 2"/>
          <p:cNvSpPr>
            <a:spLocks/>
          </p:cNvSpPr>
          <p:nvPr/>
        </p:nvSpPr>
        <p:spPr bwMode="auto">
          <a:xfrm>
            <a:off x="912813" y="1279525"/>
            <a:ext cx="4497387"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228600" indent="-228600">
              <a:lnSpc>
                <a:spcPct val="110000"/>
              </a:lnSpc>
              <a:buFont typeface="Arial"/>
              <a:buChar char="•"/>
            </a:pPr>
            <a:r>
              <a:rPr lang="en-US" sz="2400" dirty="0"/>
              <a:t>In severe cases, the ANTOPIA</a:t>
            </a:r>
            <a:r>
              <a:rPr lang="en-US" sz="2400" baseline="30000" dirty="0"/>
              <a:t>®</a:t>
            </a:r>
            <a:r>
              <a:rPr lang="en-US" sz="2400" dirty="0"/>
              <a:t> Baiting System </a:t>
            </a:r>
            <a:br>
              <a:rPr lang="en-US" sz="2400" dirty="0"/>
            </a:br>
            <a:r>
              <a:rPr lang="en-US" sz="2400" dirty="0"/>
              <a:t>can be used in conjunction with non-repellent residual chemicals, such as </a:t>
            </a:r>
            <a:r>
              <a:rPr lang="en-US" sz="2400" dirty="0" err="1"/>
              <a:t>Termidor</a:t>
            </a:r>
            <a:r>
              <a:rPr lang="en-US" sz="2400" baseline="30000" dirty="0"/>
              <a:t>®</a:t>
            </a:r>
            <a:r>
              <a:rPr lang="en-US" sz="2400" dirty="0"/>
              <a:t>.</a:t>
            </a:r>
          </a:p>
          <a:p>
            <a:pPr marL="228600" indent="-228600">
              <a:lnSpc>
                <a:spcPct val="110000"/>
              </a:lnSpc>
              <a:buFont typeface="Arial"/>
              <a:buChar char="•"/>
            </a:pPr>
            <a:r>
              <a:rPr lang="en-US" sz="2400" dirty="0"/>
              <a:t>Treat the station exterior or under side of optional bait station cover, to supplement the bait</a:t>
            </a:r>
            <a:r>
              <a:rPr lang="ja-JP" altLang="en-US" sz="2400" dirty="0"/>
              <a:t>’</a:t>
            </a:r>
            <a:r>
              <a:rPr lang="en-US" sz="2400" dirty="0"/>
              <a:t>s effectiveness.</a:t>
            </a:r>
          </a:p>
        </p:txBody>
      </p: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2763"/>
            <a:ext cx="8229600" cy="914400"/>
          </a:xfrm>
        </p:spPr>
        <p:txBody>
          <a:bodyPr lIns="91440" tIns="45720" rIns="91440" bIns="45720">
            <a:noAutofit/>
          </a:bodyPr>
          <a:lstStyle/>
          <a:p>
            <a:pPr eaLnBrk="1" hangingPunct="1"/>
            <a:r>
              <a:rPr lang="en-US">
                <a:latin typeface="Arial" charset="0"/>
                <a:ea typeface="ＭＳ Ｐゴシック" charset="0"/>
                <a:cs typeface="ＭＳ Ｐゴシック" charset="0"/>
              </a:rPr>
              <a:t/>
            </a:r>
            <a:br>
              <a:rPr lang="en-US">
                <a:latin typeface="Arial" charset="0"/>
                <a:ea typeface="ＭＳ Ｐゴシック" charset="0"/>
                <a:cs typeface="ＭＳ Ｐゴシック" charset="0"/>
              </a:rPr>
            </a:br>
            <a:endParaRPr lang="en-US">
              <a:latin typeface="Arial" charset="0"/>
              <a:ea typeface="ＭＳ Ｐゴシック" charset="0"/>
              <a:cs typeface="ＭＳ Ｐゴシック" charset="0"/>
            </a:endParaRPr>
          </a:p>
        </p:txBody>
      </p:sp>
      <p:sp>
        <p:nvSpPr>
          <p:cNvPr id="141315" name="Content Placeholder 2"/>
          <p:cNvSpPr>
            <a:spLocks noGrp="1"/>
          </p:cNvSpPr>
          <p:nvPr>
            <p:ph sz="half" idx="1"/>
          </p:nvPr>
        </p:nvSpPr>
        <p:spPr>
          <a:xfrm>
            <a:off x="912813" y="1279525"/>
            <a:ext cx="6859587" cy="3597275"/>
          </a:xfrm>
        </p:spPr>
        <p:txBody>
          <a:bodyPr lIns="0" tIns="0" rIns="0" bIns="0"/>
          <a:lstStyle/>
          <a:p>
            <a:pPr marL="228600" indent="-228600" eaLnBrk="1" hangingPunct="1">
              <a:spcBef>
                <a:spcPct val="0"/>
              </a:spcBef>
              <a:buFont typeface="Arial"/>
              <a:buChar char="•"/>
            </a:pPr>
            <a:r>
              <a:rPr lang="en-US" dirty="0">
                <a:latin typeface="Arial" charset="0"/>
                <a:ea typeface="ＭＳ Ｐゴシック" charset="0"/>
                <a:cs typeface="ＭＳ Ｐゴシック" charset="0"/>
              </a:rPr>
              <a:t>Eliminates the ant colony</a:t>
            </a:r>
          </a:p>
          <a:p>
            <a:pPr marL="228600" indent="-228600" eaLnBrk="1" hangingPunct="1">
              <a:spcBef>
                <a:spcPct val="0"/>
              </a:spcBef>
              <a:buFont typeface="Arial"/>
              <a:buChar char="•"/>
            </a:pPr>
            <a:r>
              <a:rPr lang="en-US" dirty="0">
                <a:latin typeface="Arial" charset="0"/>
                <a:ea typeface="ＭＳ Ｐゴシック" charset="0"/>
                <a:cs typeface="ＭＳ Ｐゴシック" charset="0"/>
              </a:rPr>
              <a:t>Uses ants</a:t>
            </a:r>
            <a:r>
              <a:rPr lang="ja-JP" altLang="en-US" dirty="0">
                <a:latin typeface="Arial" charset="0"/>
                <a:ea typeface="ＭＳ Ｐゴシック" charset="0"/>
                <a:cs typeface="ＭＳ Ｐゴシック" charset="0"/>
              </a:rPr>
              <a:t>’</a:t>
            </a:r>
            <a:r>
              <a:rPr lang="en-US" dirty="0">
                <a:latin typeface="Arial" charset="0"/>
                <a:ea typeface="ＭＳ Ｐゴシック" charset="0"/>
                <a:cs typeface="ＭＳ Ｐゴシック" charset="0"/>
              </a:rPr>
              <a:t> normal feeding behaviors to introduce a toxicant into the colony that kills the queen(s).</a:t>
            </a:r>
          </a:p>
          <a:p>
            <a:pPr marL="228600" indent="-228600" eaLnBrk="1" hangingPunct="1">
              <a:spcBef>
                <a:spcPct val="0"/>
              </a:spcBef>
              <a:buFont typeface="Arial"/>
              <a:buChar char="•"/>
            </a:pPr>
            <a:r>
              <a:rPr lang="en-US" dirty="0">
                <a:latin typeface="Arial" charset="0"/>
                <a:ea typeface="ＭＳ Ｐゴシック" charset="0"/>
                <a:cs typeface="ＭＳ Ｐゴシック" charset="0"/>
              </a:rPr>
              <a:t>Kills the colony up to 300 ft. away from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the treatment site, which, in an urban environment, might not be on the customer</a:t>
            </a:r>
            <a:r>
              <a:rPr lang="ja-JP" altLang="en-US" dirty="0">
                <a:latin typeface="Arial" charset="0"/>
                <a:ea typeface="ＭＳ Ｐゴシック" charset="0"/>
                <a:cs typeface="ＭＳ Ｐゴシック" charset="0"/>
              </a:rPr>
              <a:t>’</a:t>
            </a:r>
            <a:r>
              <a:rPr lang="en-US" dirty="0">
                <a:latin typeface="Arial" charset="0"/>
                <a:ea typeface="ＭＳ Ｐゴシック" charset="0"/>
                <a:cs typeface="ＭＳ Ｐゴシック" charset="0"/>
              </a:rPr>
              <a:t>s property.</a:t>
            </a:r>
          </a:p>
        </p:txBody>
      </p:sp>
      <p:sp>
        <p:nvSpPr>
          <p:cNvPr id="141316" name="Title 1"/>
          <p:cNvSpPr txBox="1">
            <a:spLocks/>
          </p:cNvSpPr>
          <p:nvPr/>
        </p:nvSpPr>
        <p:spPr bwMode="auto">
          <a:xfrm>
            <a:off x="912813" y="528638"/>
            <a:ext cx="7469187"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2800" dirty="0">
                <a:solidFill>
                  <a:srgbClr val="FFFFAF"/>
                </a:solidFill>
              </a:rPr>
              <a:t>The Benefits of ANTOPIA</a:t>
            </a:r>
            <a:r>
              <a:rPr lang="en-US" sz="2800" baseline="30000" dirty="0">
                <a:solidFill>
                  <a:srgbClr val="FFFFAF"/>
                </a:solidFill>
              </a:rPr>
              <a:t>®</a:t>
            </a:r>
            <a:r>
              <a:rPr lang="en-US" sz="2800" dirty="0">
                <a:solidFill>
                  <a:srgbClr val="FFFFAF"/>
                </a:solidFill>
              </a:rPr>
              <a:t> Baiting System</a:t>
            </a:r>
          </a:p>
        </p:txBody>
      </p:sp>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Content Placeholder 2"/>
          <p:cNvSpPr>
            <a:spLocks noGrp="1"/>
          </p:cNvSpPr>
          <p:nvPr>
            <p:ph sz="half" idx="1"/>
          </p:nvPr>
        </p:nvSpPr>
        <p:spPr>
          <a:xfrm>
            <a:off x="912813" y="1279525"/>
            <a:ext cx="7316787" cy="3902075"/>
          </a:xfrm>
        </p:spPr>
        <p:txBody>
          <a:bodyPr lIns="0" tIns="0" rIns="0" bIns="0"/>
          <a:lstStyle/>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Provides 24 hour per day, 7 day per week treatment of the property.</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Minimizes the exposure of people and pets to toxic chemicals.</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Prevents the destruction of non-target pests and preserves the beneficial insects, which can be important in preventing damage from aphids and scales.</a:t>
            </a:r>
          </a:p>
        </p:txBody>
      </p:sp>
      <p:sp>
        <p:nvSpPr>
          <p:cNvPr id="143363" name="Title 1"/>
          <p:cNvSpPr txBox="1">
            <a:spLocks/>
          </p:cNvSpPr>
          <p:nvPr/>
        </p:nvSpPr>
        <p:spPr bwMode="auto">
          <a:xfrm>
            <a:off x="912813" y="528638"/>
            <a:ext cx="7469187"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2800" dirty="0">
                <a:solidFill>
                  <a:srgbClr val="FFFFAF"/>
                </a:solidFill>
              </a:rPr>
              <a:t>The Benefits of ANTOPIA</a:t>
            </a:r>
            <a:r>
              <a:rPr lang="en-US" sz="2800" baseline="30000" dirty="0">
                <a:solidFill>
                  <a:srgbClr val="FFFFAF"/>
                </a:solidFill>
              </a:rPr>
              <a:t>®</a:t>
            </a:r>
            <a:r>
              <a:rPr lang="en-US" sz="2800" dirty="0">
                <a:solidFill>
                  <a:srgbClr val="FFFFAF"/>
                </a:solidFill>
              </a:rPr>
              <a:t> Baiting System</a:t>
            </a:r>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Content Placeholder 2"/>
          <p:cNvSpPr>
            <a:spLocks noGrp="1"/>
          </p:cNvSpPr>
          <p:nvPr>
            <p:ph sz="half" idx="1"/>
          </p:nvPr>
        </p:nvSpPr>
        <p:spPr>
          <a:xfrm>
            <a:off x="912813" y="1279525"/>
            <a:ext cx="7697787" cy="2530475"/>
          </a:xfrm>
        </p:spPr>
        <p:txBody>
          <a:bodyPr lIns="0" tIns="0" rIns="0" bIns="0"/>
          <a:lstStyle/>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Insecticides are protected from degradation from the sun and rain.</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Insecticides are kept out of the ground water.</a:t>
            </a:r>
          </a:p>
          <a:p>
            <a:pPr marL="228600" indent="-228600" eaLnBrk="1" hangingPunct="1">
              <a:lnSpc>
                <a:spcPct val="110000"/>
              </a:lnSpc>
              <a:spcBef>
                <a:spcPct val="0"/>
              </a:spcBef>
              <a:buFont typeface="Arial"/>
              <a:buChar char="•"/>
            </a:pPr>
            <a:r>
              <a:rPr lang="en-US" dirty="0">
                <a:latin typeface="Arial" charset="0"/>
                <a:ea typeface="ＭＳ Ｐゴシック" charset="0"/>
                <a:cs typeface="ＭＳ Ｐゴシック" charset="0"/>
              </a:rPr>
              <a:t>Reduced service frequency after initial control has been achieved.</a:t>
            </a:r>
          </a:p>
        </p:txBody>
      </p:sp>
      <p:sp>
        <p:nvSpPr>
          <p:cNvPr id="145411" name="Title 1"/>
          <p:cNvSpPr txBox="1">
            <a:spLocks/>
          </p:cNvSpPr>
          <p:nvPr/>
        </p:nvSpPr>
        <p:spPr bwMode="auto">
          <a:xfrm>
            <a:off x="912813" y="528638"/>
            <a:ext cx="7469187"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600">
                <a:solidFill>
                  <a:schemeClr val="tx1"/>
                </a:solidFill>
                <a:latin typeface="Arial" charset="0"/>
                <a:ea typeface="ヒラギノ角ゴ Pro W3" charset="0"/>
                <a:cs typeface="ヒラギノ角ゴ Pro W3" charset="0"/>
              </a:defRPr>
            </a:lvl1pPr>
            <a:lvl2pPr marL="37931725" indent="-37474525" eaLnBrk="0" hangingPunct="0">
              <a:defRPr sz="2600">
                <a:solidFill>
                  <a:schemeClr val="tx1"/>
                </a:solidFill>
                <a:latin typeface="Arial" charset="0"/>
                <a:ea typeface="ヒラギノ角ゴ Pro W3" charset="0"/>
              </a:defRPr>
            </a:lvl2pPr>
            <a:lvl3pPr eaLnBrk="0" hangingPunct="0">
              <a:defRPr sz="2600">
                <a:solidFill>
                  <a:schemeClr val="tx1"/>
                </a:solidFill>
                <a:latin typeface="Arial" charset="0"/>
                <a:ea typeface="ヒラギノ角ゴ Pro W3" charset="0"/>
              </a:defRPr>
            </a:lvl3pPr>
            <a:lvl4pPr eaLnBrk="0" hangingPunct="0">
              <a:defRPr sz="2600">
                <a:solidFill>
                  <a:schemeClr val="tx1"/>
                </a:solidFill>
                <a:latin typeface="Arial" charset="0"/>
                <a:ea typeface="ヒラギノ角ゴ Pro W3" charset="0"/>
              </a:defRPr>
            </a:lvl4pPr>
            <a:lvl5pPr eaLnBrk="0" hangingPunct="0">
              <a:defRPr sz="2600">
                <a:solidFill>
                  <a:schemeClr val="tx1"/>
                </a:solidFill>
                <a:latin typeface="Arial" charset="0"/>
                <a:ea typeface="ヒラギノ角ゴ Pro W3" charset="0"/>
              </a:defRPr>
            </a:lvl5pPr>
            <a:lvl6pPr marL="457200" eaLnBrk="0" fontAlgn="base" hangingPunct="0">
              <a:spcBef>
                <a:spcPct val="0"/>
              </a:spcBef>
              <a:spcAft>
                <a:spcPct val="0"/>
              </a:spcAft>
              <a:defRPr sz="2600">
                <a:solidFill>
                  <a:schemeClr val="tx1"/>
                </a:solidFill>
                <a:latin typeface="Arial" charset="0"/>
                <a:ea typeface="ヒラギノ角ゴ Pro W3" charset="0"/>
              </a:defRPr>
            </a:lvl6pPr>
            <a:lvl7pPr marL="914400" eaLnBrk="0" fontAlgn="base" hangingPunct="0">
              <a:spcBef>
                <a:spcPct val="0"/>
              </a:spcBef>
              <a:spcAft>
                <a:spcPct val="0"/>
              </a:spcAft>
              <a:defRPr sz="2600">
                <a:solidFill>
                  <a:schemeClr val="tx1"/>
                </a:solidFill>
                <a:latin typeface="Arial" charset="0"/>
                <a:ea typeface="ヒラギノ角ゴ Pro W3" charset="0"/>
              </a:defRPr>
            </a:lvl7pPr>
            <a:lvl8pPr marL="1371600" eaLnBrk="0" fontAlgn="base" hangingPunct="0">
              <a:spcBef>
                <a:spcPct val="0"/>
              </a:spcBef>
              <a:spcAft>
                <a:spcPct val="0"/>
              </a:spcAft>
              <a:defRPr sz="2600">
                <a:solidFill>
                  <a:schemeClr val="tx1"/>
                </a:solidFill>
                <a:latin typeface="Arial" charset="0"/>
                <a:ea typeface="ヒラギノ角ゴ Pro W3" charset="0"/>
              </a:defRPr>
            </a:lvl8pPr>
            <a:lvl9pPr marL="1828800" eaLnBrk="0" fontAlgn="base" hangingPunct="0">
              <a:spcBef>
                <a:spcPct val="0"/>
              </a:spcBef>
              <a:spcAft>
                <a:spcPct val="0"/>
              </a:spcAft>
              <a:defRPr sz="2600">
                <a:solidFill>
                  <a:schemeClr val="tx1"/>
                </a:solidFill>
                <a:latin typeface="Arial" charset="0"/>
                <a:ea typeface="ヒラギノ角ゴ Pro W3" charset="0"/>
              </a:defRPr>
            </a:lvl9pPr>
          </a:lstStyle>
          <a:p>
            <a:pPr eaLnBrk="1" hangingPunct="1">
              <a:buClrTx/>
              <a:buSzTx/>
              <a:buFontTx/>
              <a:buNone/>
            </a:pPr>
            <a:r>
              <a:rPr lang="en-US" sz="2800" dirty="0">
                <a:solidFill>
                  <a:srgbClr val="FFFFAF"/>
                </a:solidFill>
              </a:rPr>
              <a:t>The Benefits of ANTOPIA</a:t>
            </a:r>
            <a:r>
              <a:rPr lang="en-US" sz="2800" baseline="30000" dirty="0">
                <a:solidFill>
                  <a:srgbClr val="FFFFAF"/>
                </a:solidFill>
              </a:rPr>
              <a:t>®</a:t>
            </a:r>
            <a:r>
              <a:rPr lang="en-US" sz="2800" dirty="0">
                <a:solidFill>
                  <a:srgbClr val="FFFFAF"/>
                </a:solidFill>
              </a:rPr>
              <a:t> Baiting System</a:t>
            </a:r>
          </a:p>
        </p:txBody>
      </p:sp>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5" descr="Slide 67 Background.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912813" y="528638"/>
            <a:ext cx="7316787" cy="690562"/>
          </a:xfrm>
        </p:spPr>
        <p:txBody>
          <a:bodyPr lIns="0" tIns="0" rIns="0" bIns="0">
            <a:noAutofit/>
          </a:bodyPr>
          <a:lstStyle/>
          <a:p>
            <a:pPr eaLnBrk="1" hangingPunct="1">
              <a:defRPr/>
            </a:pPr>
            <a:r>
              <a:rPr lang="en-US" dirty="0" smtClean="0">
                <a:ea typeface="+mj-ea"/>
                <a:cs typeface="+mj-cs"/>
              </a:rPr>
              <a:t>Availability</a:t>
            </a:r>
            <a:endParaRPr lang="en-US" dirty="0">
              <a:ea typeface="+mj-ea"/>
              <a:cs typeface="+mj-cs"/>
            </a:endParaRPr>
          </a:p>
        </p:txBody>
      </p:sp>
      <p:sp>
        <p:nvSpPr>
          <p:cNvPr id="147460" name="Content Placeholder 2"/>
          <p:cNvSpPr>
            <a:spLocks noGrp="1"/>
          </p:cNvSpPr>
          <p:nvPr>
            <p:ph sz="half" idx="1"/>
          </p:nvPr>
        </p:nvSpPr>
        <p:spPr>
          <a:xfrm>
            <a:off x="912813" y="1279525"/>
            <a:ext cx="7316787" cy="930275"/>
          </a:xfrm>
        </p:spPr>
        <p:txBody>
          <a:bodyPr lIns="0" tIns="0" rIns="0" bIns="0"/>
          <a:lstStyle/>
          <a:p>
            <a:pPr marL="0" indent="0" eaLnBrk="1" hangingPunct="1">
              <a:spcBef>
                <a:spcPct val="0"/>
              </a:spcBef>
              <a:buNone/>
            </a:pPr>
            <a:r>
              <a:rPr lang="en-US" dirty="0">
                <a:latin typeface="Arial" charset="0"/>
                <a:ea typeface="ＭＳ Ｐゴシック" charset="0"/>
                <a:cs typeface="ＭＳ Ｐゴシック" charset="0"/>
              </a:rPr>
              <a:t>Professional pest control suppliers in the </a:t>
            </a:r>
            <a:r>
              <a:rPr lang="en-US" dirty="0" smtClean="0">
                <a:latin typeface="Arial" charset="0"/>
                <a:ea typeface="ＭＳ Ｐゴシック" charset="0"/>
                <a:cs typeface="ＭＳ Ｐゴシック" charset="0"/>
              </a:rPr>
              <a:t/>
            </a:r>
            <a:br>
              <a:rPr lang="en-US" dirty="0" smtClean="0">
                <a:latin typeface="Arial" charset="0"/>
                <a:ea typeface="ＭＳ Ｐゴシック" charset="0"/>
                <a:cs typeface="ＭＳ Ｐゴシック" charset="0"/>
              </a:rPr>
            </a:br>
            <a:r>
              <a:rPr lang="en-US" dirty="0" smtClean="0">
                <a:latin typeface="Arial" charset="0"/>
                <a:ea typeface="ＭＳ Ｐゴシック" charset="0"/>
                <a:cs typeface="ＭＳ Ｐゴシック" charset="0"/>
              </a:rPr>
              <a:t>U.S</a:t>
            </a:r>
            <a:r>
              <a:rPr lang="en-US" dirty="0">
                <a:latin typeface="Arial" charset="0"/>
                <a:ea typeface="ＭＳ Ｐゴシック" charset="0"/>
                <a:cs typeface="ＭＳ Ｐゴシック" charset="0"/>
              </a:rPr>
              <a:t>., Canada and Australia</a:t>
            </a:r>
          </a:p>
        </p:txBody>
      </p: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28638"/>
            <a:ext cx="9144000" cy="4957762"/>
          </a:xfrm>
        </p:spPr>
        <p:txBody>
          <a:bodyPr lIns="0" tIns="0" rIns="0" bIns="0">
            <a:noAutofit/>
          </a:bodyPr>
          <a:lstStyle/>
          <a:p>
            <a:pPr algn="ctr" eaLnBrk="1" hangingPunct="1">
              <a:lnSpc>
                <a:spcPct val="90000"/>
              </a:lnSpc>
            </a:pPr>
            <a:r>
              <a:rPr lang="en-US" sz="3200" dirty="0">
                <a:latin typeface="Arial" charset="0"/>
                <a:ea typeface="ＭＳ Ｐゴシック" charset="0"/>
                <a:cs typeface="ＭＳ Ｐゴシック" charset="0"/>
              </a:rPr>
              <a:t>For Additional Information, Contact:</a:t>
            </a:r>
            <a:br>
              <a:rPr lang="en-US" sz="3200" dirty="0">
                <a:latin typeface="Arial" charset="0"/>
                <a:ea typeface="ＭＳ Ｐゴシック" charset="0"/>
                <a:cs typeface="ＭＳ Ｐゴシック" charset="0"/>
              </a:rPr>
            </a:br>
            <a:r>
              <a:rPr lang="en-US" sz="2400" dirty="0">
                <a:latin typeface="Arial" charset="0"/>
                <a:ea typeface="ＭＳ Ｐゴシック" charset="0"/>
                <a:cs typeface="ＭＳ Ｐゴシック" charset="0"/>
              </a:rPr>
              <a:t/>
            </a:r>
            <a:br>
              <a:rPr lang="en-US" sz="2400" dirty="0">
                <a:latin typeface="Arial" charset="0"/>
                <a:ea typeface="ＭＳ Ｐゴシック" charset="0"/>
                <a:cs typeface="ＭＳ Ｐゴシック" charset="0"/>
              </a:rPr>
            </a:br>
            <a:r>
              <a:rPr lang="en-US" sz="3200" dirty="0">
                <a:latin typeface="Arial" charset="0"/>
                <a:ea typeface="ＭＳ Ｐゴシック" charset="0"/>
                <a:cs typeface="ＭＳ Ｐゴシック" charset="0"/>
              </a:rPr>
              <a:t>Alan Bernard, COO</a:t>
            </a:r>
            <a:br>
              <a:rPr lang="en-US" sz="3200" dirty="0">
                <a:latin typeface="Arial" charset="0"/>
                <a:ea typeface="ＭＳ Ｐゴシック" charset="0"/>
                <a:cs typeface="ＭＳ Ｐゴシック" charset="0"/>
              </a:rPr>
            </a:br>
            <a:r>
              <a:rPr lang="en-US" sz="3200" dirty="0">
                <a:latin typeface="Arial" charset="0"/>
                <a:ea typeface="ＭＳ Ｐゴシック" charset="0"/>
                <a:cs typeface="ＭＳ Ｐゴシック" charset="0"/>
              </a:rPr>
              <a:t>877-483-4997</a:t>
            </a:r>
            <a:br>
              <a:rPr lang="en-US" sz="3200" dirty="0">
                <a:latin typeface="Arial" charset="0"/>
                <a:ea typeface="ＭＳ Ｐゴシック" charset="0"/>
                <a:cs typeface="ＭＳ Ｐゴシック" charset="0"/>
              </a:rPr>
            </a:br>
            <a:r>
              <a:rPr lang="en-US" sz="3200" i="1" dirty="0">
                <a:latin typeface="Arial" charset="0"/>
                <a:ea typeface="ＭＳ Ｐゴシック" charset="0"/>
                <a:cs typeface="ＭＳ Ｐゴシック" charset="0"/>
              </a:rPr>
              <a:t>or</a:t>
            </a:r>
            <a:r>
              <a:rPr lang="en-US" sz="3200" dirty="0">
                <a:latin typeface="Arial" charset="0"/>
                <a:ea typeface="ＭＳ Ｐゴシック" charset="0"/>
                <a:cs typeface="ＭＳ Ｐゴシック" charset="0"/>
              </a:rPr>
              <a:t/>
            </a:r>
            <a:br>
              <a:rPr lang="en-US" sz="3200" dirty="0">
                <a:latin typeface="Arial" charset="0"/>
                <a:ea typeface="ＭＳ Ｐゴシック" charset="0"/>
                <a:cs typeface="ＭＳ Ｐゴシック" charset="0"/>
              </a:rPr>
            </a:br>
            <a:r>
              <a:rPr lang="en-US" sz="3200" dirty="0">
                <a:latin typeface="Arial" charset="0"/>
                <a:ea typeface="ＭＳ Ｐゴシック" charset="0"/>
                <a:cs typeface="ＭＳ Ｐゴシック" charset="0"/>
                <a:hlinkClick r:id="rId3"/>
              </a:rPr>
              <a:t>alan@antcafe.com</a:t>
            </a:r>
            <a:r>
              <a:rPr lang="en-US" sz="3200" dirty="0">
                <a:latin typeface="Arial" charset="0"/>
                <a:ea typeface="ＭＳ Ｐゴシック" charset="0"/>
                <a:cs typeface="ＭＳ Ｐゴシック" charset="0"/>
              </a:rPr>
              <a:t/>
            </a:r>
            <a:br>
              <a:rPr lang="en-US" sz="3200" dirty="0">
                <a:latin typeface="Arial" charset="0"/>
                <a:ea typeface="ＭＳ Ｐゴシック" charset="0"/>
                <a:cs typeface="ＭＳ Ｐゴシック" charset="0"/>
              </a:rPr>
            </a:br>
            <a:r>
              <a:rPr lang="en-US" sz="3200" dirty="0">
                <a:latin typeface="Arial" charset="0"/>
                <a:ea typeface="ＭＳ Ｐゴシック" charset="0"/>
                <a:cs typeface="ＭＳ Ｐゴシック" charset="0"/>
              </a:rPr>
              <a:t/>
            </a:r>
            <a:br>
              <a:rPr lang="en-US" sz="3200" dirty="0">
                <a:latin typeface="Arial" charset="0"/>
                <a:ea typeface="ＭＳ Ｐゴシック" charset="0"/>
                <a:cs typeface="ＭＳ Ｐゴシック" charset="0"/>
              </a:rPr>
            </a:br>
            <a:r>
              <a:rPr lang="en-US" sz="3600" dirty="0">
                <a:solidFill>
                  <a:srgbClr val="FCF059"/>
                </a:solidFill>
                <a:latin typeface="Arial" charset="0"/>
                <a:ea typeface="ＭＳ Ｐゴシック" charset="0"/>
                <a:cs typeface="ＭＳ Ｐゴシック" charset="0"/>
              </a:rPr>
              <a:t>Innovative Pest Control Products</a:t>
            </a:r>
            <a:br>
              <a:rPr lang="en-US" sz="3600" dirty="0">
                <a:solidFill>
                  <a:srgbClr val="FCF059"/>
                </a:solidFill>
                <a:latin typeface="Arial" charset="0"/>
                <a:ea typeface="ＭＳ Ｐゴシック" charset="0"/>
                <a:cs typeface="ＭＳ Ｐゴシック" charset="0"/>
              </a:rPr>
            </a:br>
            <a:r>
              <a:rPr lang="en-US" sz="2800" dirty="0">
                <a:solidFill>
                  <a:schemeClr val="tx1"/>
                </a:solidFill>
                <a:latin typeface="Arial" charset="0"/>
                <a:ea typeface="ＭＳ Ｐゴシック" charset="0"/>
                <a:cs typeface="ＭＳ Ｐゴシック" charset="0"/>
              </a:rPr>
              <a:t>Because You Care </a:t>
            </a:r>
            <a:br>
              <a:rPr lang="en-US" sz="2800" dirty="0">
                <a:solidFill>
                  <a:schemeClr val="tx1"/>
                </a:solidFill>
                <a:latin typeface="Arial" charset="0"/>
                <a:ea typeface="ＭＳ Ｐゴシック" charset="0"/>
                <a:cs typeface="ＭＳ Ｐゴシック" charset="0"/>
              </a:rPr>
            </a:br>
            <a:r>
              <a:rPr lang="en-US" sz="2800" dirty="0">
                <a:solidFill>
                  <a:schemeClr val="tx1"/>
                </a:solidFill>
                <a:latin typeface="Arial" charset="0"/>
                <a:ea typeface="ＭＳ Ｐゴシック" charset="0"/>
                <a:cs typeface="ＭＳ Ｐゴシック" charset="0"/>
              </a:rPr>
              <a:t>   About the Planet We Share</a:t>
            </a:r>
            <a:br>
              <a:rPr lang="en-US" sz="2800" dirty="0">
                <a:solidFill>
                  <a:schemeClr val="tx1"/>
                </a:solidFill>
                <a:latin typeface="Arial" charset="0"/>
                <a:ea typeface="ＭＳ Ｐゴシック" charset="0"/>
                <a:cs typeface="ＭＳ Ｐゴシック" charset="0"/>
              </a:rPr>
            </a:br>
            <a:r>
              <a:rPr lang="en-US" sz="1600" dirty="0">
                <a:solidFill>
                  <a:srgbClr val="FCF059"/>
                </a:solidFill>
                <a:latin typeface="Arial" charset="0"/>
                <a:ea typeface="ＭＳ Ｐゴシック" charset="0"/>
                <a:cs typeface="ＭＳ Ｐゴシック" charset="0"/>
              </a:rPr>
              <a:t/>
            </a:r>
            <a:br>
              <a:rPr lang="en-US" sz="1600" dirty="0">
                <a:solidFill>
                  <a:srgbClr val="FCF059"/>
                </a:solidFill>
                <a:latin typeface="Arial" charset="0"/>
                <a:ea typeface="ＭＳ Ｐゴシック" charset="0"/>
                <a:cs typeface="ＭＳ Ｐゴシック" charset="0"/>
              </a:rPr>
            </a:br>
            <a:r>
              <a:rPr lang="en-US" sz="2800" dirty="0">
                <a:solidFill>
                  <a:schemeClr val="tx1"/>
                </a:solidFill>
                <a:latin typeface="Arial" charset="0"/>
                <a:ea typeface="ＭＳ Ｐゴシック" charset="0"/>
                <a:cs typeface="ＭＳ Ｐゴシック" charset="0"/>
              </a:rPr>
              <a:t>Visit us online at </a:t>
            </a:r>
            <a:r>
              <a:rPr lang="en-US" sz="2800" dirty="0">
                <a:solidFill>
                  <a:schemeClr val="tx1"/>
                </a:solidFill>
                <a:latin typeface="Arial" charset="0"/>
                <a:ea typeface="ＭＳ Ｐゴシック" charset="0"/>
                <a:cs typeface="ＭＳ Ｐゴシック" charset="0"/>
                <a:hlinkClick r:id="rId4"/>
              </a:rPr>
              <a:t>www.antcafe.com</a:t>
            </a:r>
            <a:endParaRPr lang="en-US" sz="2800" dirty="0">
              <a:solidFill>
                <a:schemeClr val="tx1"/>
              </a:solidFill>
              <a:latin typeface="Arial" charset="0"/>
              <a:ea typeface="ＭＳ Ｐゴシック" charset="0"/>
              <a:cs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4" descr="Granular Pesticide Applicati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590800"/>
            <a:ext cx="3914775"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6"/>
          <p:cNvSpPr>
            <a:spLocks noGrp="1"/>
          </p:cNvSpPr>
          <p:nvPr>
            <p:ph type="title" idx="4294967295"/>
          </p:nvPr>
        </p:nvSpPr>
        <p:spPr>
          <a:xfrm>
            <a:off x="914400" y="528638"/>
            <a:ext cx="7467600" cy="690562"/>
          </a:xfrm>
        </p:spPr>
        <p:txBody>
          <a:bodyPr/>
          <a:lstStyle/>
          <a:p>
            <a:pPr eaLnBrk="1" hangingPunct="1"/>
            <a:r>
              <a:rPr lang="en-US" dirty="0">
                <a:latin typeface="Arial" charset="0"/>
                <a:ea typeface="ＭＳ Ｐゴシック" charset="0"/>
                <a:cs typeface="ＭＳ Ｐゴシック" charset="0"/>
              </a:rPr>
              <a:t>We believe in…</a:t>
            </a:r>
          </a:p>
        </p:txBody>
      </p:sp>
      <p:sp>
        <p:nvSpPr>
          <p:cNvPr id="26628" name="Content Placeholder 2"/>
          <p:cNvSpPr>
            <a:spLocks/>
          </p:cNvSpPr>
          <p:nvPr/>
        </p:nvSpPr>
        <p:spPr bwMode="auto">
          <a:xfrm>
            <a:off x="914400" y="1277938"/>
            <a:ext cx="7315200" cy="108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4763">
              <a:spcBef>
                <a:spcPts val="700"/>
              </a:spcBef>
              <a:buNone/>
            </a:pPr>
            <a:r>
              <a:rPr lang="en-US" sz="3000" dirty="0" smtClean="0"/>
              <a:t>…avoiding </a:t>
            </a:r>
            <a:r>
              <a:rPr lang="en-US" sz="3000" dirty="0"/>
              <a:t>putting chemicals into the </a:t>
            </a:r>
            <a:br>
              <a:rPr lang="en-US" sz="3000" dirty="0"/>
            </a:br>
            <a:r>
              <a:rPr lang="en-US" sz="3000" dirty="0"/>
              <a:t>air or groundwater.</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7" descr="Slide 8 Background.tif                                         00032479 G Sammons                      C6EA7AD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Rectangle 19"/>
          <p:cNvSpPr>
            <a:spLocks/>
          </p:cNvSpPr>
          <p:nvPr/>
        </p:nvSpPr>
        <p:spPr bwMode="auto">
          <a:xfrm>
            <a:off x="914400" y="528638"/>
            <a:ext cx="746760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We believe that…</a:t>
            </a:r>
          </a:p>
        </p:txBody>
      </p:sp>
      <p:sp>
        <p:nvSpPr>
          <p:cNvPr id="28676" name="Content Placeholder 2"/>
          <p:cNvSpPr>
            <a:spLocks/>
          </p:cNvSpPr>
          <p:nvPr/>
        </p:nvSpPr>
        <p:spPr bwMode="auto">
          <a:xfrm>
            <a:off x="914400" y="1277938"/>
            <a:ext cx="7315200" cy="192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4763">
              <a:buNone/>
            </a:pPr>
            <a:r>
              <a:rPr lang="en-US" sz="3000" dirty="0"/>
              <a:t>U</a:t>
            </a:r>
            <a:r>
              <a:rPr lang="en-US" sz="3000" dirty="0" smtClean="0"/>
              <a:t>sing </a:t>
            </a:r>
            <a:r>
              <a:rPr lang="en-US" sz="3000" dirty="0"/>
              <a:t>baits is safer, more effective and more environmentally friendly than using pesticides, like organophosphates or synthetic </a:t>
            </a:r>
            <a:r>
              <a:rPr lang="en-US" sz="3000" dirty="0" err="1"/>
              <a:t>pyrethroids</a:t>
            </a:r>
            <a:r>
              <a:rPr lang="en-US" sz="3000" dirty="0"/>
              <a:t>. </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7" descr="Slide 9 Background.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Rectangle 32"/>
          <p:cNvSpPr>
            <a:spLocks/>
          </p:cNvSpPr>
          <p:nvPr/>
        </p:nvSpPr>
        <p:spPr bwMode="auto">
          <a:xfrm>
            <a:off x="914400" y="528638"/>
            <a:ext cx="746760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ClrTx/>
              <a:buSzTx/>
              <a:buFontTx/>
              <a:buNone/>
            </a:pPr>
            <a:r>
              <a:rPr lang="en-US" sz="4000" dirty="0">
                <a:solidFill>
                  <a:srgbClr val="FFFFAF"/>
                </a:solidFill>
              </a:rPr>
              <a:t>We believe in…</a:t>
            </a:r>
          </a:p>
        </p:txBody>
      </p:sp>
      <p:sp>
        <p:nvSpPr>
          <p:cNvPr id="30724" name="Content Placeholder 2"/>
          <p:cNvSpPr>
            <a:spLocks/>
          </p:cNvSpPr>
          <p:nvPr/>
        </p:nvSpPr>
        <p:spPr bwMode="auto">
          <a:xfrm>
            <a:off x="914400" y="1277938"/>
            <a:ext cx="731520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buFont typeface="Wingdings" charset="0"/>
              <a:buNone/>
            </a:pPr>
            <a:r>
              <a:rPr lang="en-US" sz="3000" dirty="0"/>
              <a:t>Environmentally Friendly Pest Control Products for the 21</a:t>
            </a:r>
            <a:r>
              <a:rPr lang="en-US" sz="3000" baseline="30000" dirty="0"/>
              <a:t>st</a:t>
            </a:r>
            <a:r>
              <a:rPr lang="en-US" sz="3000" dirty="0"/>
              <a:t> Century</a:t>
            </a:r>
          </a:p>
        </p:txBody>
      </p:sp>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 Sammons:Applications:Microsoft Office X:Templates:Presentations:Designs:Stream</Template>
  <TotalTime>5445</TotalTime>
  <Words>2507</Words>
  <Application>Microsoft Macintosh PowerPoint</Application>
  <PresentationFormat>On-screen Show (4:3)</PresentationFormat>
  <Paragraphs>343</Paragraphs>
  <Slides>67</Slides>
  <Notes>67</Notes>
  <HiddenSlides>0</HiddenSlides>
  <MMClips>4</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Metro</vt:lpstr>
      <vt:lpstr>PowerPoint Presentation</vt:lpstr>
      <vt:lpstr>We believe that…</vt:lpstr>
      <vt:lpstr>We believe in…</vt:lpstr>
      <vt:lpstr>We believe in…</vt:lpstr>
      <vt:lpstr>We believe in…</vt:lpstr>
      <vt:lpstr>We believe in…</vt:lpstr>
      <vt:lpstr>We believe in…</vt:lpstr>
      <vt:lpstr>PowerPoint Presentation</vt:lpstr>
      <vt:lpstr>PowerPoint Presentation</vt:lpstr>
      <vt:lpstr>What’s wrong with  current treatments?</vt:lpstr>
      <vt:lpstr>Environment</vt:lpstr>
      <vt:lpstr>Water availability will  be impacted by:  </vt:lpstr>
      <vt:lpstr>Ants</vt:lpstr>
      <vt:lpstr>…you’re probably right!</vt:lpstr>
      <vt:lpstr>Tramp Ants</vt:lpstr>
      <vt:lpstr>Current Treatments</vt:lpstr>
      <vt:lpstr>Current Treatments</vt:lpstr>
      <vt:lpstr>Current Treatments</vt:lpstr>
      <vt:lpstr>Controlling Highly Aggressive Ants with ‘Super Colonies’ </vt:lpstr>
      <vt:lpstr>Review of Ant Research</vt:lpstr>
      <vt:lpstr>Review of Ant Research</vt:lpstr>
      <vt:lpstr>Review of Ant Research</vt:lpstr>
      <vt:lpstr>Review of Ant Research</vt:lpstr>
      <vt:lpstr>Review of Ant Research</vt:lpstr>
      <vt:lpstr>Review of Ant Research</vt:lpstr>
      <vt:lpstr>Review of Ant Research</vt:lpstr>
      <vt:lpstr>Review of Ant Research</vt:lpstr>
      <vt:lpstr>Review of Ant Research</vt:lpstr>
      <vt:lpstr>Review of Ant Research</vt:lpstr>
      <vt:lpstr>Review of Ant Research</vt:lpstr>
      <vt:lpstr>Review of Ant Research</vt:lpstr>
      <vt:lpstr>Research Summary: </vt:lpstr>
      <vt:lpstr>Ant Control System</vt:lpstr>
      <vt:lpstr>Assess the Problem</vt:lpstr>
      <vt:lpstr>PowerPoint Presentation</vt:lpstr>
      <vt:lpstr>PowerPoint Presentation</vt:lpstr>
      <vt:lpstr>The ANTOPIA® Bait Station: Benefits </vt:lpstr>
      <vt:lpstr>PowerPoint Presentation</vt:lpstr>
      <vt:lpstr>PowerPoint Presentation</vt:lpstr>
      <vt:lpstr>Ant &amp; Roach Café Prefilled  Ready-to-Use Bait Station</vt:lpstr>
      <vt:lpstr>Tailor the Treatment to Fit the Problem </vt:lpstr>
      <vt:lpstr>PowerPoint Presentation</vt:lpstr>
      <vt:lpstr>Small Infestations</vt:lpstr>
      <vt:lpstr>Medium Infestations </vt:lpstr>
      <vt:lpstr>Medium Infestations </vt:lpstr>
      <vt:lpstr>Large Infestations </vt:lpstr>
      <vt:lpstr>Large Infestations </vt:lpstr>
      <vt:lpstr>PowerPoint Presentation</vt:lpstr>
      <vt:lpstr>PowerPoint Presentation</vt:lpstr>
      <vt:lpstr>PowerPoint Presentation</vt:lpstr>
      <vt:lpstr>PowerPoint Presentation</vt:lpstr>
      <vt:lpstr>Treating Urban Structures — Initial Placement</vt:lpstr>
      <vt:lpstr>Placing ANTOPIA® Bait Stations, Method 1</vt:lpstr>
      <vt:lpstr>Placing ANTOPIA® Bait Stations, Method 2 </vt:lpstr>
      <vt:lpstr>ANTOPIA®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Availability</vt:lpstr>
      <vt:lpstr>For Additional Information, Contact:  Alan Bernard, COO 877-483-4997 or alan@antcafe.com  Innovative Pest Control Products Because You Care     About the Planet We Share  Visit us online at www.antcafe.com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An Innovative Approach to Control of Tramp Ants</dc:title>
  <dc:creator>Alan Bernard</dc:creator>
  <cp:keywords>Pest Control, Ant Control, honeydew</cp:keywords>
  <cp:lastModifiedBy>Microsoft Office User</cp:lastModifiedBy>
  <cp:revision>827</cp:revision>
  <dcterms:created xsi:type="dcterms:W3CDTF">2009-11-23T19:00:49Z</dcterms:created>
  <dcterms:modified xsi:type="dcterms:W3CDTF">2012-05-14T14:20:15Z</dcterms:modified>
</cp:coreProperties>
</file>